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bin" ContentType="application/vnd.openxmlformats-officedocument.oleObject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5" r:id="rId2"/>
  </p:sldMasterIdLst>
  <p:notesMasterIdLst>
    <p:notesMasterId r:id="rId8"/>
  </p:notesMasterIdLst>
  <p:sldIdLst>
    <p:sldId id="979" r:id="rId3"/>
    <p:sldId id="2134807775" r:id="rId4"/>
    <p:sldId id="944" r:id="rId5"/>
    <p:sldId id="559" r:id="rId6"/>
    <p:sldId id="917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59BD7"/>
    <a:srgbClr val="769D2A"/>
    <a:srgbClr val="1F73B5"/>
    <a:srgbClr val="1C286B"/>
    <a:srgbClr val="7EA52B"/>
    <a:srgbClr val="1C2669"/>
    <a:srgbClr val="6E8A35"/>
    <a:srgbClr val="134C8C"/>
    <a:srgbClr val="77A22D"/>
    <a:srgbClr val="79A3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56578E-F6F1-4A7E-99FC-2524134EA725}" v="17" dt="2022-03-30T19:05:07.192"/>
  </p1510:revLst>
</p1510:revInfo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EA992-B9D6-4C1B-95DF-51D1F509FDDD}" type="datetimeFigureOut">
              <a:rPr lang="el-GR" smtClean="0"/>
              <a:pPr/>
              <a:t>31/3/2022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FA299-FCBB-4D3E-8395-76307DAAE15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5162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C1828-49C8-4B87-8A2D-03E785C8D1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/>
                <a:cs typeface="Tahoma"/>
                <a:sym typeface="Tahom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92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ABFE5-80BD-4693-9818-4B279BA0E9E4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0531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C1828-49C8-4B87-8A2D-03E785C8D1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3746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599254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C1828-49C8-4B87-8A2D-03E785C8D1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06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B9D1B55F-7220-4803-92B6-85CF39C67024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559580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050" name="Diapositiva think-cell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53F09B11-C045-4E8F-9CBE-9C2AB4E0302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baseline="0" dirty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70ECDA-F3BC-4E1E-8B86-42671899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33082"/>
            <a:ext cx="11522075" cy="8924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2270ECDA-F3BC-4E1E-8B86-42671899B3C6}"/>
              </a:ext>
            </a:extLst>
          </p:cNvPr>
          <p:cNvSpPr txBox="1">
            <a:spLocks/>
          </p:cNvSpPr>
          <p:nvPr userDrawn="1"/>
        </p:nvSpPr>
        <p:spPr>
          <a:xfrm>
            <a:off x="5802049" y="6406561"/>
            <a:ext cx="587902" cy="2116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fld id="{2A2030FF-DD80-4E55-B79E-CF934235DBDB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l-G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9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2270ECDA-F3BC-4E1E-8B86-42671899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4118"/>
            <a:ext cx="11522075" cy="9014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2270ECDA-F3BC-4E1E-8B86-42671899B3C6}"/>
              </a:ext>
            </a:extLst>
          </p:cNvPr>
          <p:cNvSpPr txBox="1">
            <a:spLocks/>
          </p:cNvSpPr>
          <p:nvPr userDrawn="1"/>
        </p:nvSpPr>
        <p:spPr>
          <a:xfrm>
            <a:off x="5802049" y="6406561"/>
            <a:ext cx="587902" cy="2116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fld id="{2A2030FF-DD80-4E55-B79E-CF934235DBDB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l-G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96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6A53997-2EAB-42E4-9D99-CC3D8F5DBC6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614232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3074" name="Diapositiva think-cell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04240829-C77B-42AA-988E-6DE0C3582CD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07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BB66B57-D120-4A82-96A8-165CEF6DB4C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7068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365D72-D507-4BCB-A84C-B2314669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84FBB54C-F522-4A4D-B9DE-DF7C39B1B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73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C79A67-F45E-4809-A125-BCFCEE4B7A6A}"/>
              </a:ext>
            </a:extLst>
          </p:cNvPr>
          <p:cNvSpPr/>
          <p:nvPr userDrawn="1"/>
        </p:nvSpPr>
        <p:spPr>
          <a:xfrm>
            <a:off x="5538366" y="6096464"/>
            <a:ext cx="1189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hangingPunct="1">
              <a:spcBef>
                <a:spcPts val="0"/>
              </a:spcBef>
            </a:pPr>
            <a:r>
              <a:rPr lang="en-US" sz="1400" kern="1200" dirty="0">
                <a:solidFill>
                  <a:srgbClr val="FFFFFF"/>
                </a:solidFill>
                <a:latin typeface="PF Bague Sans Pro" panose="02000503000000020003"/>
                <a:cs typeface="Segoe UI" panose="020B0502040204020203" pitchFamily="34" charset="0"/>
              </a:rPr>
              <a:t>www.desfa.gr</a:t>
            </a:r>
            <a:endParaRPr lang="el-GR" sz="1400" kern="1200" dirty="0">
              <a:solidFill>
                <a:srgbClr val="FFFFFF"/>
              </a:solidFill>
              <a:latin typeface="Calibri" panose="020F0502020204030204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2F8328-3F6C-4B9C-9A99-B45E20A770E4}"/>
              </a:ext>
            </a:extLst>
          </p:cNvPr>
          <p:cNvSpPr/>
          <p:nvPr userDrawn="1"/>
        </p:nvSpPr>
        <p:spPr>
          <a:xfrm>
            <a:off x="2998117" y="1845291"/>
            <a:ext cx="6192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hangingPunct="1">
              <a:spcBef>
                <a:spcPts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rgbClr val="FFFFFF"/>
                </a:solidFill>
                <a:latin typeface="PF Bague Sans Pro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417705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30A26-89E9-47CE-B847-09079941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6138B9-96F1-4C40-8C98-A05C6329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5B7591-3C31-42F6-A0C3-BC2477DF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05ED-0DE5-4A36-A747-8B0148F668C8}" type="datetimeFigureOut">
              <a:rPr lang="el-GR" smtClean="0"/>
              <a:pPr/>
              <a:t>31/3/2022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6ABD55-A65B-4C4E-80B9-6B05D0C10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7BAB9F-4617-4F19-8966-8F61B4F6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0E38-2F45-43C2-B935-0B68D863C5C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8332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7000">
        <p:fade/>
      </p:transition>
    </mc:Choice>
    <mc:Fallback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B9D1B55F-7220-4803-92B6-85CF39C67024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187804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5122" name="Diapositiva think-cell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53F09B11-C045-4E8F-9CBE-9C2AB4E0302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baseline="0" dirty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70ECDA-F3BC-4E1E-8B86-42671899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33082"/>
            <a:ext cx="11522075" cy="8924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2270ECDA-F3BC-4E1E-8B86-42671899B3C6}"/>
              </a:ext>
            </a:extLst>
          </p:cNvPr>
          <p:cNvSpPr txBox="1">
            <a:spLocks/>
          </p:cNvSpPr>
          <p:nvPr userDrawn="1"/>
        </p:nvSpPr>
        <p:spPr>
          <a:xfrm>
            <a:off x="5802049" y="6406561"/>
            <a:ext cx="587902" cy="2116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fld id="{2A2030FF-DD80-4E55-B79E-CF934235DBDB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l-G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0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6A53997-2EAB-42E4-9D99-CC3D8F5DBC6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9835958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6146" name="Diapositiva think-cell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04240829-C77B-42AA-988E-6DE0C3582CD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80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tags" Target="../tags/tag4.xml"/><Relationship Id="rId4" Type="http://schemas.openxmlformats.org/officeDocument/2006/relationships/vmlDrawing" Target="../drawings/vmlDrawing4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F83AB3DD-6DF9-4FDB-A6C3-BBF9DC99BA9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84140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26" name="Diapositiva think-cell" r:id="rId10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D7085E0C-809B-4A3B-9353-62BAA37633DD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pic>
        <p:nvPicPr>
          <p:cNvPr id="5" name="Εικόνα 10">
            <a:extLst>
              <a:ext uri="{FF2B5EF4-FFF2-40B4-BE49-F238E27FC236}">
                <a16:creationId xmlns:a16="http://schemas.microsoft.com/office/drawing/2014/main" xmlns="" id="{A9DC957D-ABF6-594E-B64E-582E9BDF419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29950" y="212265"/>
            <a:ext cx="727088" cy="74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684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9" r:id="rId4"/>
    <p:sldLayoutId id="2147483670" r:id="rId5"/>
    <p:sldLayoutId id="2147483671" r:id="rId6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319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F26B43"/>
          </p15:clr>
        </p15:guide>
        <p15:guide id="4" pos="211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orient="horz" pos="70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F83AB3DD-6DF9-4FDB-A6C3-BBF9DC99BA9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2851296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098" name="Diapositiva think-cell" r:id="rId6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D7085E0C-809B-4A3B-9353-62BAA37633DD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pic>
        <p:nvPicPr>
          <p:cNvPr id="5" name="Εικόνα 10">
            <a:extLst>
              <a:ext uri="{FF2B5EF4-FFF2-40B4-BE49-F238E27FC236}">
                <a16:creationId xmlns:a16="http://schemas.microsoft.com/office/drawing/2014/main" xmlns="" id="{A9DC957D-ABF6-594E-B64E-582E9BDF419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29950" y="212265"/>
            <a:ext cx="727088" cy="74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31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319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F26B43"/>
          </p15:clr>
        </p15:guide>
        <p15:guide id="4" pos="211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orient="horz" pos="7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jpeg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DD59C437-C34B-4465-9D6E-96156803A8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4" y="794"/>
          <a:ext cx="794" cy="794"/>
        </p:xfrm>
        <a:graphic>
          <a:graphicData uri="http://schemas.openxmlformats.org/presentationml/2006/ole">
            <p:oleObj spid="_x0000_s7170" name="think-cell Slide" r:id="rId4" imgW="360" imgH="360" progId="">
              <p:embed/>
            </p:oleObj>
          </a:graphicData>
        </a:graphic>
      </p:graphicFrame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28DD6C8D-9598-FC4A-8906-D8E15491AA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965" y="0"/>
            <a:ext cx="12192000" cy="68573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A73D505-B6BD-47EB-9DD1-C40A53854A1D}"/>
              </a:ext>
            </a:extLst>
          </p:cNvPr>
          <p:cNvSpPr/>
          <p:nvPr/>
        </p:nvSpPr>
        <p:spPr>
          <a:xfrm>
            <a:off x="1344210" y="1643779"/>
            <a:ext cx="9529508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PF Bague Sans Pro" panose="02000503000000020003"/>
                <a:ea typeface="Tahoma"/>
                <a:cs typeface="Calibri" panose="020F0502020204030204" pitchFamily="34" charset="0"/>
                <a:sym typeface="Tahoma"/>
              </a:rPr>
              <a:t>Greece: a gateway for gas in SE Europe</a:t>
            </a:r>
          </a:p>
          <a:p>
            <a:pPr algn="ctr">
              <a:spcAft>
                <a:spcPts val="600"/>
              </a:spcAft>
              <a:defRPr/>
            </a:pPr>
            <a:endParaRPr lang="en-US" sz="2800" b="1" dirty="0">
              <a:solidFill>
                <a:srgbClr val="FFFFFF"/>
              </a:solidFill>
              <a:latin typeface="PF Bague Sans Pro" panose="02000503000000020003"/>
              <a:ea typeface="Tahoma"/>
              <a:cs typeface="Tahoma"/>
              <a:sym typeface="Tahom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DC3C50-6452-4FB1-8548-F5A73A0C2E2A}"/>
              </a:ext>
            </a:extLst>
          </p:cNvPr>
          <p:cNvSpPr/>
          <p:nvPr/>
        </p:nvSpPr>
        <p:spPr>
          <a:xfrm>
            <a:off x="4124690" y="6083399"/>
            <a:ext cx="3942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PF Bague Sans Pro" panose="02000503000000020003"/>
                <a:ea typeface="Tahoma"/>
                <a:cs typeface="Calibri" panose="020F0502020204030204" pitchFamily="34" charset="0"/>
                <a:sym typeface="Tahoma"/>
              </a:rPr>
              <a:t>Power &amp; Gas Supply Forum| 31.03.2022</a:t>
            </a:r>
          </a:p>
        </p:txBody>
      </p:sp>
    </p:spTree>
    <p:extLst>
      <p:ext uri="{BB962C8B-B14F-4D97-AF65-F5344CB8AC3E}">
        <p14:creationId xmlns:p14="http://schemas.microsoft.com/office/powerpoint/2010/main" xmlns="" val="275011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183">
            <a:extLst>
              <a:ext uri="{FF2B5EF4-FFF2-40B4-BE49-F238E27FC236}">
                <a16:creationId xmlns:a16="http://schemas.microsoft.com/office/drawing/2014/main" xmlns="" id="{D57F4F06-7326-44F4-B510-DDF2825BAB65}"/>
              </a:ext>
            </a:extLst>
          </p:cNvPr>
          <p:cNvSpPr/>
          <p:nvPr/>
        </p:nvSpPr>
        <p:spPr>
          <a:xfrm>
            <a:off x="11346183" y="1553958"/>
            <a:ext cx="338554" cy="1459809"/>
          </a:xfrm>
          <a:prstGeom prst="rect">
            <a:avLst/>
          </a:prstGeom>
          <a:solidFill>
            <a:srgbClr val="71BFE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vert270" wrap="square">
            <a:spAutoFit/>
          </a:bodyPr>
          <a:lstStyle/>
          <a:p>
            <a:pPr marL="0" marR="0" lvl="0" indent="-18931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Participations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B3442F92-73BF-4DFC-A064-4E66040C7788}"/>
              </a:ext>
            </a:extLst>
          </p:cNvPr>
          <p:cNvGrpSpPr/>
          <p:nvPr/>
        </p:nvGrpSpPr>
        <p:grpSpPr>
          <a:xfrm>
            <a:off x="169268" y="106157"/>
            <a:ext cx="11980956" cy="6433876"/>
            <a:chOff x="230747" y="234555"/>
            <a:chExt cx="11980956" cy="6433876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xmlns="" id="{6458F96D-2C53-4C59-9275-34C2ED5C9605}"/>
                </a:ext>
              </a:extLst>
            </p:cNvPr>
            <p:cNvGrpSpPr/>
            <p:nvPr/>
          </p:nvGrpSpPr>
          <p:grpSpPr>
            <a:xfrm>
              <a:off x="230747" y="234555"/>
              <a:ext cx="11980956" cy="6433876"/>
              <a:chOff x="252662" y="-92120"/>
              <a:chExt cx="11980956" cy="6433876"/>
            </a:xfrm>
          </p:grpSpPr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xmlns="" id="{84C05DE1-56DE-48E7-AB21-47CEBFE95FFE}"/>
                  </a:ext>
                </a:extLst>
              </p:cNvPr>
              <p:cNvGrpSpPr/>
              <p:nvPr/>
            </p:nvGrpSpPr>
            <p:grpSpPr>
              <a:xfrm>
                <a:off x="252663" y="-92120"/>
                <a:ext cx="11980955" cy="6433876"/>
                <a:chOff x="302218" y="86550"/>
                <a:chExt cx="11980955" cy="6433876"/>
              </a:xfrm>
            </p:grpSpPr>
            <p:sp>
              <p:nvSpPr>
                <p:cNvPr id="277" name="Title 1">
                  <a:extLst>
                    <a:ext uri="{FF2B5EF4-FFF2-40B4-BE49-F238E27FC236}">
                      <a16:creationId xmlns:a16="http://schemas.microsoft.com/office/drawing/2014/main" xmlns="" id="{9A087D40-C163-4FCB-A01E-E354E951F5B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02218" y="86550"/>
                  <a:ext cx="11980955" cy="101120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 anchorCtr="0">
                  <a:noAutofit/>
                </a:bodyPr>
                <a:lstStyle>
                  <a:lvl1pPr algn="l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800" b="1" kern="1200">
                      <a:solidFill>
                        <a:srgbClr val="002060"/>
                      </a:solidFill>
                      <a:latin typeface="Calibri" panose="020F0502020204030204" pitchFamily="34" charset="0"/>
                      <a:ea typeface="+mj-ea"/>
                      <a:cs typeface="Calibri" panose="020F0502020204030204" pitchFamily="34" charset="0"/>
                    </a:defRPr>
                  </a:lvl1pPr>
                  <a:lvl2pPr algn="l" rtl="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2pPr>
                  <a:lvl3pPr algn="l" rtl="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3pPr>
                  <a:lvl4pPr algn="l" rtl="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4pPr>
                  <a:lvl5pPr algn="l" rtl="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5pPr>
                  <a:lvl6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6pPr>
                  <a:lvl7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7pPr>
                  <a:lvl8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8pPr>
                  <a:lvl9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j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78" name="Group 277">
                  <a:extLst>
                    <a:ext uri="{FF2B5EF4-FFF2-40B4-BE49-F238E27FC236}">
                      <a16:creationId xmlns:a16="http://schemas.microsoft.com/office/drawing/2014/main" xmlns="" id="{0864EE6E-6B86-43BE-9B26-7D90306802E2}"/>
                    </a:ext>
                  </a:extLst>
                </p:cNvPr>
                <p:cNvGrpSpPr/>
                <p:nvPr/>
              </p:nvGrpSpPr>
              <p:grpSpPr>
                <a:xfrm>
                  <a:off x="2409239" y="565687"/>
                  <a:ext cx="6592621" cy="5954739"/>
                  <a:chOff x="473725" y="1636082"/>
                  <a:chExt cx="4859015" cy="4659189"/>
                </a:xfrm>
              </p:grpSpPr>
              <p:sp>
                <p:nvSpPr>
                  <p:cNvPr id="323" name="Forma libre 9">
                    <a:extLst>
                      <a:ext uri="{FF2B5EF4-FFF2-40B4-BE49-F238E27FC236}">
                        <a16:creationId xmlns:a16="http://schemas.microsoft.com/office/drawing/2014/main" xmlns="" id="{D14040FC-C378-4E7D-AB11-AFC35A500CFB}"/>
                      </a:ext>
                    </a:extLst>
                  </p:cNvPr>
                  <p:cNvSpPr/>
                  <p:nvPr/>
                </p:nvSpPr>
                <p:spPr>
                  <a:xfrm>
                    <a:off x="2707617" y="4228877"/>
                    <a:ext cx="519173" cy="45719"/>
                  </a:xfrm>
                  <a:custGeom>
                    <a:avLst/>
                    <a:gdLst>
                      <a:gd name="connsiteX0" fmla="*/ 0 w 1676400"/>
                      <a:gd name="connsiteY0" fmla="*/ 83753 h 490505"/>
                      <a:gd name="connsiteX1" fmla="*/ 101600 w 1676400"/>
                      <a:gd name="connsiteY1" fmla="*/ 7553 h 490505"/>
                      <a:gd name="connsiteX2" fmla="*/ 228600 w 1676400"/>
                      <a:gd name="connsiteY2" fmla="*/ 7553 h 490505"/>
                      <a:gd name="connsiteX3" fmla="*/ 330200 w 1676400"/>
                      <a:gd name="connsiteY3" fmla="*/ 49886 h 490505"/>
                      <a:gd name="connsiteX4" fmla="*/ 414867 w 1676400"/>
                      <a:gd name="connsiteY4" fmla="*/ 151486 h 490505"/>
                      <a:gd name="connsiteX5" fmla="*/ 499533 w 1676400"/>
                      <a:gd name="connsiteY5" fmla="*/ 286953 h 490505"/>
                      <a:gd name="connsiteX6" fmla="*/ 567267 w 1676400"/>
                      <a:gd name="connsiteY6" fmla="*/ 354686 h 490505"/>
                      <a:gd name="connsiteX7" fmla="*/ 643467 w 1676400"/>
                      <a:gd name="connsiteY7" fmla="*/ 422419 h 490505"/>
                      <a:gd name="connsiteX8" fmla="*/ 694267 w 1676400"/>
                      <a:gd name="connsiteY8" fmla="*/ 439353 h 490505"/>
                      <a:gd name="connsiteX9" fmla="*/ 872067 w 1676400"/>
                      <a:gd name="connsiteY9" fmla="*/ 473219 h 490505"/>
                      <a:gd name="connsiteX10" fmla="*/ 1016000 w 1676400"/>
                      <a:gd name="connsiteY10" fmla="*/ 490153 h 490505"/>
                      <a:gd name="connsiteX11" fmla="*/ 1210733 w 1676400"/>
                      <a:gd name="connsiteY11" fmla="*/ 481686 h 490505"/>
                      <a:gd name="connsiteX12" fmla="*/ 1380067 w 1676400"/>
                      <a:gd name="connsiteY12" fmla="*/ 447819 h 490505"/>
                      <a:gd name="connsiteX13" fmla="*/ 1557867 w 1676400"/>
                      <a:gd name="connsiteY13" fmla="*/ 346219 h 490505"/>
                      <a:gd name="connsiteX14" fmla="*/ 1676400 w 1676400"/>
                      <a:gd name="connsiteY14" fmla="*/ 270019 h 490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76400" h="490505">
                        <a:moveTo>
                          <a:pt x="0" y="83753"/>
                        </a:moveTo>
                        <a:cubicBezTo>
                          <a:pt x="31750" y="52003"/>
                          <a:pt x="63500" y="20253"/>
                          <a:pt x="101600" y="7553"/>
                        </a:cubicBezTo>
                        <a:cubicBezTo>
                          <a:pt x="139700" y="-5147"/>
                          <a:pt x="190500" y="498"/>
                          <a:pt x="228600" y="7553"/>
                        </a:cubicBezTo>
                        <a:cubicBezTo>
                          <a:pt x="266700" y="14608"/>
                          <a:pt x="299156" y="25897"/>
                          <a:pt x="330200" y="49886"/>
                        </a:cubicBezTo>
                        <a:cubicBezTo>
                          <a:pt x="361244" y="73875"/>
                          <a:pt x="386645" y="111975"/>
                          <a:pt x="414867" y="151486"/>
                        </a:cubicBezTo>
                        <a:cubicBezTo>
                          <a:pt x="443089" y="190997"/>
                          <a:pt x="474133" y="253086"/>
                          <a:pt x="499533" y="286953"/>
                        </a:cubicBezTo>
                        <a:cubicBezTo>
                          <a:pt x="524933" y="320820"/>
                          <a:pt x="543278" y="332108"/>
                          <a:pt x="567267" y="354686"/>
                        </a:cubicBezTo>
                        <a:cubicBezTo>
                          <a:pt x="591256" y="377264"/>
                          <a:pt x="622300" y="408308"/>
                          <a:pt x="643467" y="422419"/>
                        </a:cubicBezTo>
                        <a:cubicBezTo>
                          <a:pt x="664634" y="436530"/>
                          <a:pt x="656167" y="430886"/>
                          <a:pt x="694267" y="439353"/>
                        </a:cubicBezTo>
                        <a:cubicBezTo>
                          <a:pt x="732367" y="447820"/>
                          <a:pt x="818445" y="464752"/>
                          <a:pt x="872067" y="473219"/>
                        </a:cubicBezTo>
                        <a:cubicBezTo>
                          <a:pt x="925689" y="481686"/>
                          <a:pt x="959556" y="488742"/>
                          <a:pt x="1016000" y="490153"/>
                        </a:cubicBezTo>
                        <a:cubicBezTo>
                          <a:pt x="1072444" y="491564"/>
                          <a:pt x="1150055" y="488742"/>
                          <a:pt x="1210733" y="481686"/>
                        </a:cubicBezTo>
                        <a:cubicBezTo>
                          <a:pt x="1271411" y="474630"/>
                          <a:pt x="1322211" y="470397"/>
                          <a:pt x="1380067" y="447819"/>
                        </a:cubicBezTo>
                        <a:cubicBezTo>
                          <a:pt x="1437923" y="425241"/>
                          <a:pt x="1508478" y="375852"/>
                          <a:pt x="1557867" y="346219"/>
                        </a:cubicBezTo>
                        <a:cubicBezTo>
                          <a:pt x="1607256" y="316586"/>
                          <a:pt x="1659467" y="282719"/>
                          <a:pt x="1676400" y="270019"/>
                        </a:cubicBezTo>
                      </a:path>
                    </a:pathLst>
                  </a:custGeom>
                  <a:noFill/>
                  <a:ln>
                    <a:prstDash val="dash"/>
                    <a:headEnd type="triangle" w="lg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4" name="Forma libre 9">
                    <a:extLst>
                      <a:ext uri="{FF2B5EF4-FFF2-40B4-BE49-F238E27FC236}">
                        <a16:creationId xmlns:a16="http://schemas.microsoft.com/office/drawing/2014/main" xmlns="" id="{CBB55696-7EAB-43E9-8446-A04EBDF023C6}"/>
                      </a:ext>
                    </a:extLst>
                  </p:cNvPr>
                  <p:cNvSpPr/>
                  <p:nvPr/>
                </p:nvSpPr>
                <p:spPr>
                  <a:xfrm>
                    <a:off x="2836202" y="5219490"/>
                    <a:ext cx="519173" cy="45719"/>
                  </a:xfrm>
                  <a:custGeom>
                    <a:avLst/>
                    <a:gdLst>
                      <a:gd name="connsiteX0" fmla="*/ 0 w 1676400"/>
                      <a:gd name="connsiteY0" fmla="*/ 83753 h 490505"/>
                      <a:gd name="connsiteX1" fmla="*/ 101600 w 1676400"/>
                      <a:gd name="connsiteY1" fmla="*/ 7553 h 490505"/>
                      <a:gd name="connsiteX2" fmla="*/ 228600 w 1676400"/>
                      <a:gd name="connsiteY2" fmla="*/ 7553 h 490505"/>
                      <a:gd name="connsiteX3" fmla="*/ 330200 w 1676400"/>
                      <a:gd name="connsiteY3" fmla="*/ 49886 h 490505"/>
                      <a:gd name="connsiteX4" fmla="*/ 414867 w 1676400"/>
                      <a:gd name="connsiteY4" fmla="*/ 151486 h 490505"/>
                      <a:gd name="connsiteX5" fmla="*/ 499533 w 1676400"/>
                      <a:gd name="connsiteY5" fmla="*/ 286953 h 490505"/>
                      <a:gd name="connsiteX6" fmla="*/ 567267 w 1676400"/>
                      <a:gd name="connsiteY6" fmla="*/ 354686 h 490505"/>
                      <a:gd name="connsiteX7" fmla="*/ 643467 w 1676400"/>
                      <a:gd name="connsiteY7" fmla="*/ 422419 h 490505"/>
                      <a:gd name="connsiteX8" fmla="*/ 694267 w 1676400"/>
                      <a:gd name="connsiteY8" fmla="*/ 439353 h 490505"/>
                      <a:gd name="connsiteX9" fmla="*/ 872067 w 1676400"/>
                      <a:gd name="connsiteY9" fmla="*/ 473219 h 490505"/>
                      <a:gd name="connsiteX10" fmla="*/ 1016000 w 1676400"/>
                      <a:gd name="connsiteY10" fmla="*/ 490153 h 490505"/>
                      <a:gd name="connsiteX11" fmla="*/ 1210733 w 1676400"/>
                      <a:gd name="connsiteY11" fmla="*/ 481686 h 490505"/>
                      <a:gd name="connsiteX12" fmla="*/ 1380067 w 1676400"/>
                      <a:gd name="connsiteY12" fmla="*/ 447819 h 490505"/>
                      <a:gd name="connsiteX13" fmla="*/ 1557867 w 1676400"/>
                      <a:gd name="connsiteY13" fmla="*/ 346219 h 490505"/>
                      <a:gd name="connsiteX14" fmla="*/ 1676400 w 1676400"/>
                      <a:gd name="connsiteY14" fmla="*/ 270019 h 490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76400" h="490505">
                        <a:moveTo>
                          <a:pt x="0" y="83753"/>
                        </a:moveTo>
                        <a:cubicBezTo>
                          <a:pt x="31750" y="52003"/>
                          <a:pt x="63500" y="20253"/>
                          <a:pt x="101600" y="7553"/>
                        </a:cubicBezTo>
                        <a:cubicBezTo>
                          <a:pt x="139700" y="-5147"/>
                          <a:pt x="190500" y="498"/>
                          <a:pt x="228600" y="7553"/>
                        </a:cubicBezTo>
                        <a:cubicBezTo>
                          <a:pt x="266700" y="14608"/>
                          <a:pt x="299156" y="25897"/>
                          <a:pt x="330200" y="49886"/>
                        </a:cubicBezTo>
                        <a:cubicBezTo>
                          <a:pt x="361244" y="73875"/>
                          <a:pt x="386645" y="111975"/>
                          <a:pt x="414867" y="151486"/>
                        </a:cubicBezTo>
                        <a:cubicBezTo>
                          <a:pt x="443089" y="190997"/>
                          <a:pt x="474133" y="253086"/>
                          <a:pt x="499533" y="286953"/>
                        </a:cubicBezTo>
                        <a:cubicBezTo>
                          <a:pt x="524933" y="320820"/>
                          <a:pt x="543278" y="332108"/>
                          <a:pt x="567267" y="354686"/>
                        </a:cubicBezTo>
                        <a:cubicBezTo>
                          <a:pt x="591256" y="377264"/>
                          <a:pt x="622300" y="408308"/>
                          <a:pt x="643467" y="422419"/>
                        </a:cubicBezTo>
                        <a:cubicBezTo>
                          <a:pt x="664634" y="436530"/>
                          <a:pt x="656167" y="430886"/>
                          <a:pt x="694267" y="439353"/>
                        </a:cubicBezTo>
                        <a:cubicBezTo>
                          <a:pt x="732367" y="447820"/>
                          <a:pt x="818445" y="464752"/>
                          <a:pt x="872067" y="473219"/>
                        </a:cubicBezTo>
                        <a:cubicBezTo>
                          <a:pt x="925689" y="481686"/>
                          <a:pt x="959556" y="488742"/>
                          <a:pt x="1016000" y="490153"/>
                        </a:cubicBezTo>
                        <a:cubicBezTo>
                          <a:pt x="1072444" y="491564"/>
                          <a:pt x="1150055" y="488742"/>
                          <a:pt x="1210733" y="481686"/>
                        </a:cubicBezTo>
                        <a:cubicBezTo>
                          <a:pt x="1271411" y="474630"/>
                          <a:pt x="1322211" y="470397"/>
                          <a:pt x="1380067" y="447819"/>
                        </a:cubicBezTo>
                        <a:cubicBezTo>
                          <a:pt x="1437923" y="425241"/>
                          <a:pt x="1508478" y="375852"/>
                          <a:pt x="1557867" y="346219"/>
                        </a:cubicBezTo>
                        <a:cubicBezTo>
                          <a:pt x="1607256" y="316586"/>
                          <a:pt x="1659467" y="282719"/>
                          <a:pt x="1676400" y="270019"/>
                        </a:cubicBezTo>
                      </a:path>
                    </a:pathLst>
                  </a:custGeom>
                  <a:noFill/>
                  <a:ln>
                    <a:prstDash val="dash"/>
                    <a:headEnd type="triangle" w="lg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5" name="62 Elipse">
                    <a:extLst>
                      <a:ext uri="{FF2B5EF4-FFF2-40B4-BE49-F238E27FC236}">
                        <a16:creationId xmlns:a16="http://schemas.microsoft.com/office/drawing/2014/main" xmlns="" id="{DC3317F0-C261-41C2-852C-02A35728F54F}"/>
                      </a:ext>
                    </a:extLst>
                  </p:cNvPr>
                  <p:cNvSpPr/>
                  <p:nvPr/>
                </p:nvSpPr>
                <p:spPr>
                  <a:xfrm>
                    <a:off x="3506163" y="5292514"/>
                    <a:ext cx="155166" cy="16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3399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9966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4</a:t>
                    </a:r>
                    <a:endParaRPr kumimoji="0" lang="es-ES" sz="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9966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6" name="198 CuadroTexto">
                    <a:extLst>
                      <a:ext uri="{FF2B5EF4-FFF2-40B4-BE49-F238E27FC236}">
                        <a16:creationId xmlns:a16="http://schemas.microsoft.com/office/drawing/2014/main" xmlns="" id="{988287A2-AEFC-4FDB-B6DC-D5BCB71B9DD2}"/>
                      </a:ext>
                    </a:extLst>
                  </p:cNvPr>
                  <p:cNvSpPr txBox="1"/>
                  <p:nvPr/>
                </p:nvSpPr>
                <p:spPr>
                  <a:xfrm>
                    <a:off x="2843356" y="4275712"/>
                    <a:ext cx="1083954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C78A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W. Macedonia</a:t>
                    </a:r>
                  </a:p>
                </p:txBody>
              </p:sp>
              <p:sp>
                <p:nvSpPr>
                  <p:cNvPr id="327" name="198 CuadroTexto">
                    <a:extLst>
                      <a:ext uri="{FF2B5EF4-FFF2-40B4-BE49-F238E27FC236}">
                        <a16:creationId xmlns:a16="http://schemas.microsoft.com/office/drawing/2014/main" xmlns="" id="{2DE97CEE-C81E-4906-B16B-BEFE32361840}"/>
                      </a:ext>
                    </a:extLst>
                  </p:cNvPr>
                  <p:cNvSpPr txBox="1"/>
                  <p:nvPr/>
                </p:nvSpPr>
                <p:spPr>
                  <a:xfrm>
                    <a:off x="1990302" y="5261480"/>
                    <a:ext cx="1083954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C78A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W. Greece</a:t>
                    </a:r>
                  </a:p>
                </p:txBody>
              </p:sp>
              <p:sp>
                <p:nvSpPr>
                  <p:cNvPr id="328" name="62 Elipse">
                    <a:extLst>
                      <a:ext uri="{FF2B5EF4-FFF2-40B4-BE49-F238E27FC236}">
                        <a16:creationId xmlns:a16="http://schemas.microsoft.com/office/drawing/2014/main" xmlns="" id="{232379A0-CD77-4FE6-8705-D8B6306488FF}"/>
                      </a:ext>
                    </a:extLst>
                  </p:cNvPr>
                  <p:cNvSpPr/>
                  <p:nvPr/>
                </p:nvSpPr>
                <p:spPr>
                  <a:xfrm>
                    <a:off x="2808555" y="5293725"/>
                    <a:ext cx="155166" cy="16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385D8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ES_tradnl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5D8A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2</a:t>
                    </a:r>
                    <a:endParaRPr kumimoji="0" lang="es-ES" sz="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85D8A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29" name="Group 328">
                    <a:extLst>
                      <a:ext uri="{FF2B5EF4-FFF2-40B4-BE49-F238E27FC236}">
                        <a16:creationId xmlns:a16="http://schemas.microsoft.com/office/drawing/2014/main" xmlns="" id="{0BE66BD2-27E4-4B57-983E-9EB2A5673A6A}"/>
                      </a:ext>
                    </a:extLst>
                  </p:cNvPr>
                  <p:cNvGrpSpPr/>
                  <p:nvPr/>
                </p:nvGrpSpPr>
                <p:grpSpPr>
                  <a:xfrm>
                    <a:off x="473725" y="1636082"/>
                    <a:ext cx="4859015" cy="4659189"/>
                    <a:chOff x="315587" y="1698099"/>
                    <a:chExt cx="4859015" cy="4659189"/>
                  </a:xfrm>
                </p:grpSpPr>
                <p:grpSp>
                  <p:nvGrpSpPr>
                    <p:cNvPr id="330" name="178 Grupo">
                      <a:extLst>
                        <a:ext uri="{FF2B5EF4-FFF2-40B4-BE49-F238E27FC236}">
                          <a16:creationId xmlns:a16="http://schemas.microsoft.com/office/drawing/2014/main" xmlns="" id="{0C18ABF8-0F13-4521-A3EB-86FCB923BF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5587" y="1698099"/>
                      <a:ext cx="4859015" cy="4659189"/>
                      <a:chOff x="673384" y="1133474"/>
                      <a:chExt cx="5290528" cy="4914901"/>
                    </a:xfrm>
                  </p:grpSpPr>
                  <p:pic>
                    <p:nvPicPr>
                      <p:cNvPr id="343" name="Picture 2">
                        <a:extLst>
                          <a:ext uri="{FF2B5EF4-FFF2-40B4-BE49-F238E27FC236}">
                            <a16:creationId xmlns:a16="http://schemas.microsoft.com/office/drawing/2014/main" xmlns="" id="{52A6DB04-5160-4A67-BB1E-79998703E0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3" cstate="email">
                        <a:duotone>
                          <a:schemeClr val="accent1">
                            <a:shade val="45000"/>
                            <a:satMod val="135000"/>
                          </a:scheme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xmlns=""/>
                          </a:ext>
                        </a:extLst>
                      </a:blip>
                      <a:srcRect/>
                      <a:stretch/>
                    </p:blipFill>
                    <p:spPr bwMode="auto">
                      <a:xfrm>
                        <a:off x="1001388" y="1133474"/>
                        <a:ext cx="4962524" cy="4914901"/>
                      </a:xfrm>
                      <a:prstGeom prst="ellipse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sp>
                    <p:nvSpPr>
                      <p:cNvPr id="344" name="195 CuadroTexto">
                        <a:extLst>
                          <a:ext uri="{FF2B5EF4-FFF2-40B4-BE49-F238E27FC236}">
                            <a16:creationId xmlns:a16="http://schemas.microsoft.com/office/drawing/2014/main" xmlns="" id="{7345A1C9-1070-4173-89A5-E68090AEEBA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3384" y="3716827"/>
                        <a:ext cx="1180217" cy="2272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Italy</a:t>
                        </a:r>
                      </a:p>
                    </p:txBody>
                  </p:sp>
                  <p:sp>
                    <p:nvSpPr>
                      <p:cNvPr id="345" name="196 CuadroTexto">
                        <a:extLst>
                          <a:ext uri="{FF2B5EF4-FFF2-40B4-BE49-F238E27FC236}">
                            <a16:creationId xmlns:a16="http://schemas.microsoft.com/office/drawing/2014/main" xmlns="" id="{ACDC294A-DB81-4490-AC85-62DB45D1E11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50512" y="2626116"/>
                        <a:ext cx="1180217" cy="1905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Bulgaria</a:t>
                        </a:r>
                      </a:p>
                    </p:txBody>
                  </p:sp>
                  <p:sp>
                    <p:nvSpPr>
                      <p:cNvPr id="346" name="197 CuadroTexto">
                        <a:extLst>
                          <a:ext uri="{FF2B5EF4-FFF2-40B4-BE49-F238E27FC236}">
                            <a16:creationId xmlns:a16="http://schemas.microsoft.com/office/drawing/2014/main" xmlns="" id="{CAA87537-7D03-4D83-9B31-11F7D7701C7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70157" y="3565744"/>
                        <a:ext cx="1180217" cy="1905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Albania</a:t>
                        </a:r>
                      </a:p>
                    </p:txBody>
                  </p:sp>
                  <p:sp>
                    <p:nvSpPr>
                      <p:cNvPr id="347" name="198 CuadroTexto">
                        <a:extLst>
                          <a:ext uri="{FF2B5EF4-FFF2-40B4-BE49-F238E27FC236}">
                            <a16:creationId xmlns:a16="http://schemas.microsoft.com/office/drawing/2014/main" xmlns="" id="{B35E0066-1E22-4B0F-86F7-54B17086170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743066" y="3103966"/>
                        <a:ext cx="1180217" cy="1905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N. Macedonia</a:t>
                        </a:r>
                      </a:p>
                    </p:txBody>
                  </p:sp>
                </p:grpSp>
                <p:sp>
                  <p:nvSpPr>
                    <p:cNvPr id="331" name="Forma libre 2">
                      <a:extLst>
                        <a:ext uri="{FF2B5EF4-FFF2-40B4-BE49-F238E27FC236}">
                          <a16:creationId xmlns:a16="http://schemas.microsoft.com/office/drawing/2014/main" xmlns="" id="{76946B6D-4D20-4768-AD15-FF5062DEAF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37803" y="3933698"/>
                      <a:ext cx="1282916" cy="1386448"/>
                    </a:xfrm>
                    <a:custGeom>
                      <a:avLst/>
                      <a:gdLst>
                        <a:gd name="connsiteX0" fmla="*/ 1710554 w 1710554"/>
                        <a:gd name="connsiteY0" fmla="*/ 139609 h 1680543"/>
                        <a:gd name="connsiteX1" fmla="*/ 1575088 w 1710554"/>
                        <a:gd name="connsiteY1" fmla="*/ 88809 h 1680543"/>
                        <a:gd name="connsiteX2" fmla="*/ 1448088 w 1710554"/>
                        <a:gd name="connsiteY2" fmla="*/ 12609 h 1680543"/>
                        <a:gd name="connsiteX3" fmla="*/ 1312621 w 1710554"/>
                        <a:gd name="connsiteY3" fmla="*/ 4143 h 1680543"/>
                        <a:gd name="connsiteX4" fmla="*/ 1058621 w 1710554"/>
                        <a:gd name="connsiteY4" fmla="*/ 54943 h 1680543"/>
                        <a:gd name="connsiteX5" fmla="*/ 957021 w 1710554"/>
                        <a:gd name="connsiteY5" fmla="*/ 71876 h 1680543"/>
                        <a:gd name="connsiteX6" fmla="*/ 821554 w 1710554"/>
                        <a:gd name="connsiteY6" fmla="*/ 12609 h 1680543"/>
                        <a:gd name="connsiteX7" fmla="*/ 372821 w 1710554"/>
                        <a:gd name="connsiteY7" fmla="*/ 4143 h 1680543"/>
                        <a:gd name="connsiteX8" fmla="*/ 144221 w 1710554"/>
                        <a:gd name="connsiteY8" fmla="*/ 29543 h 1680543"/>
                        <a:gd name="connsiteX9" fmla="*/ 110354 w 1710554"/>
                        <a:gd name="connsiteY9" fmla="*/ 258143 h 1680543"/>
                        <a:gd name="connsiteX10" fmla="*/ 288 w 1710554"/>
                        <a:gd name="connsiteY10" fmla="*/ 368209 h 1680543"/>
                        <a:gd name="connsiteX11" fmla="*/ 76488 w 1710554"/>
                        <a:gd name="connsiteY11" fmla="*/ 706876 h 1680543"/>
                        <a:gd name="connsiteX12" fmla="*/ 17221 w 1710554"/>
                        <a:gd name="connsiteY12" fmla="*/ 943943 h 1680543"/>
                        <a:gd name="connsiteX13" fmla="*/ 17221 w 1710554"/>
                        <a:gd name="connsiteY13" fmla="*/ 1147143 h 1680543"/>
                        <a:gd name="connsiteX14" fmla="*/ 25688 w 1710554"/>
                        <a:gd name="connsiteY14" fmla="*/ 1206409 h 1680543"/>
                        <a:gd name="connsiteX15" fmla="*/ 203488 w 1710554"/>
                        <a:gd name="connsiteY15" fmla="*/ 1350343 h 1680543"/>
                        <a:gd name="connsiteX16" fmla="*/ 381288 w 1710554"/>
                        <a:gd name="connsiteY16" fmla="*/ 1443476 h 1680543"/>
                        <a:gd name="connsiteX17" fmla="*/ 474421 w 1710554"/>
                        <a:gd name="connsiteY17" fmla="*/ 1511209 h 1680543"/>
                        <a:gd name="connsiteX18" fmla="*/ 584488 w 1710554"/>
                        <a:gd name="connsiteY18" fmla="*/ 1570476 h 1680543"/>
                        <a:gd name="connsiteX19" fmla="*/ 660688 w 1710554"/>
                        <a:gd name="connsiteY19" fmla="*/ 1578943 h 1680543"/>
                        <a:gd name="connsiteX20" fmla="*/ 635288 w 1710554"/>
                        <a:gd name="connsiteY20" fmla="*/ 1680543 h 1680543"/>
                        <a:gd name="connsiteX21" fmla="*/ 635288 w 1710554"/>
                        <a:gd name="connsiteY21" fmla="*/ 1680543 h 16805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710554" h="1680543">
                          <a:moveTo>
                            <a:pt x="1710554" y="139609"/>
                          </a:moveTo>
                          <a:cubicBezTo>
                            <a:pt x="1664693" y="124792"/>
                            <a:pt x="1618832" y="109976"/>
                            <a:pt x="1575088" y="88809"/>
                          </a:cubicBezTo>
                          <a:cubicBezTo>
                            <a:pt x="1531344" y="67642"/>
                            <a:pt x="1491832" y="26720"/>
                            <a:pt x="1448088" y="12609"/>
                          </a:cubicBezTo>
                          <a:cubicBezTo>
                            <a:pt x="1404344" y="-1502"/>
                            <a:pt x="1377532" y="-2913"/>
                            <a:pt x="1312621" y="4143"/>
                          </a:cubicBezTo>
                          <a:cubicBezTo>
                            <a:pt x="1247710" y="11199"/>
                            <a:pt x="1117888" y="43654"/>
                            <a:pt x="1058621" y="54943"/>
                          </a:cubicBezTo>
                          <a:cubicBezTo>
                            <a:pt x="999354" y="66232"/>
                            <a:pt x="996532" y="78932"/>
                            <a:pt x="957021" y="71876"/>
                          </a:cubicBezTo>
                          <a:cubicBezTo>
                            <a:pt x="917510" y="64820"/>
                            <a:pt x="918921" y="23898"/>
                            <a:pt x="821554" y="12609"/>
                          </a:cubicBezTo>
                          <a:cubicBezTo>
                            <a:pt x="724187" y="1320"/>
                            <a:pt x="485710" y="1321"/>
                            <a:pt x="372821" y="4143"/>
                          </a:cubicBezTo>
                          <a:cubicBezTo>
                            <a:pt x="259932" y="6965"/>
                            <a:pt x="187965" y="-12790"/>
                            <a:pt x="144221" y="29543"/>
                          </a:cubicBezTo>
                          <a:cubicBezTo>
                            <a:pt x="100477" y="71876"/>
                            <a:pt x="134343" y="201699"/>
                            <a:pt x="110354" y="258143"/>
                          </a:cubicBezTo>
                          <a:cubicBezTo>
                            <a:pt x="86365" y="314587"/>
                            <a:pt x="5932" y="293420"/>
                            <a:pt x="288" y="368209"/>
                          </a:cubicBezTo>
                          <a:cubicBezTo>
                            <a:pt x="-5356" y="442998"/>
                            <a:pt x="73666" y="610920"/>
                            <a:pt x="76488" y="706876"/>
                          </a:cubicBezTo>
                          <a:cubicBezTo>
                            <a:pt x="79310" y="802832"/>
                            <a:pt x="27099" y="870565"/>
                            <a:pt x="17221" y="943943"/>
                          </a:cubicBezTo>
                          <a:cubicBezTo>
                            <a:pt x="7343" y="1017321"/>
                            <a:pt x="15810" y="1103399"/>
                            <a:pt x="17221" y="1147143"/>
                          </a:cubicBezTo>
                          <a:cubicBezTo>
                            <a:pt x="18632" y="1190887"/>
                            <a:pt x="-5356" y="1172542"/>
                            <a:pt x="25688" y="1206409"/>
                          </a:cubicBezTo>
                          <a:cubicBezTo>
                            <a:pt x="56732" y="1240276"/>
                            <a:pt x="144221" y="1310832"/>
                            <a:pt x="203488" y="1350343"/>
                          </a:cubicBezTo>
                          <a:cubicBezTo>
                            <a:pt x="262755" y="1389854"/>
                            <a:pt x="336133" y="1416665"/>
                            <a:pt x="381288" y="1443476"/>
                          </a:cubicBezTo>
                          <a:cubicBezTo>
                            <a:pt x="426443" y="1470287"/>
                            <a:pt x="440554" y="1490042"/>
                            <a:pt x="474421" y="1511209"/>
                          </a:cubicBezTo>
                          <a:cubicBezTo>
                            <a:pt x="508288" y="1532376"/>
                            <a:pt x="553444" y="1559187"/>
                            <a:pt x="584488" y="1570476"/>
                          </a:cubicBezTo>
                          <a:cubicBezTo>
                            <a:pt x="615532" y="1581765"/>
                            <a:pt x="652221" y="1560599"/>
                            <a:pt x="660688" y="1578943"/>
                          </a:cubicBezTo>
                          <a:cubicBezTo>
                            <a:pt x="669155" y="1597287"/>
                            <a:pt x="635288" y="1680543"/>
                            <a:pt x="635288" y="1680543"/>
                          </a:cubicBezTo>
                          <a:lnTo>
                            <a:pt x="635288" y="1680543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6C9117"/>
                      </a:solidFill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2" name="Forma libre 3">
                      <a:extLst>
                        <a:ext uri="{FF2B5EF4-FFF2-40B4-BE49-F238E27FC236}">
                          <a16:creationId xmlns:a16="http://schemas.microsoft.com/office/drawing/2014/main" xmlns="" id="{CFF9172A-6458-46E1-A141-6FDF1B5DCA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1498" y="5181175"/>
                      <a:ext cx="450850" cy="373957"/>
                    </a:xfrm>
                    <a:custGeom>
                      <a:avLst/>
                      <a:gdLst>
                        <a:gd name="connsiteX0" fmla="*/ 601133 w 601133"/>
                        <a:gd name="connsiteY0" fmla="*/ 0 h 453281"/>
                        <a:gd name="connsiteX1" fmla="*/ 474133 w 601133"/>
                        <a:gd name="connsiteY1" fmla="*/ 50800 h 453281"/>
                        <a:gd name="connsiteX2" fmla="*/ 372533 w 601133"/>
                        <a:gd name="connsiteY2" fmla="*/ 135466 h 453281"/>
                        <a:gd name="connsiteX3" fmla="*/ 228600 w 601133"/>
                        <a:gd name="connsiteY3" fmla="*/ 237066 h 453281"/>
                        <a:gd name="connsiteX4" fmla="*/ 237066 w 601133"/>
                        <a:gd name="connsiteY4" fmla="*/ 338666 h 453281"/>
                        <a:gd name="connsiteX5" fmla="*/ 110066 w 601133"/>
                        <a:gd name="connsiteY5" fmla="*/ 440266 h 453281"/>
                        <a:gd name="connsiteX6" fmla="*/ 0 w 601133"/>
                        <a:gd name="connsiteY6" fmla="*/ 448733 h 4532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01133" h="453281">
                          <a:moveTo>
                            <a:pt x="601133" y="0"/>
                          </a:moveTo>
                          <a:cubicBezTo>
                            <a:pt x="556683" y="14111"/>
                            <a:pt x="512233" y="28222"/>
                            <a:pt x="474133" y="50800"/>
                          </a:cubicBezTo>
                          <a:cubicBezTo>
                            <a:pt x="436033" y="73378"/>
                            <a:pt x="413455" y="104422"/>
                            <a:pt x="372533" y="135466"/>
                          </a:cubicBezTo>
                          <a:cubicBezTo>
                            <a:pt x="331611" y="166510"/>
                            <a:pt x="251178" y="203199"/>
                            <a:pt x="228600" y="237066"/>
                          </a:cubicBezTo>
                          <a:cubicBezTo>
                            <a:pt x="206022" y="270933"/>
                            <a:pt x="256822" y="304799"/>
                            <a:pt x="237066" y="338666"/>
                          </a:cubicBezTo>
                          <a:cubicBezTo>
                            <a:pt x="217310" y="372533"/>
                            <a:pt x="149577" y="421922"/>
                            <a:pt x="110066" y="440266"/>
                          </a:cubicBezTo>
                          <a:cubicBezTo>
                            <a:pt x="70555" y="458610"/>
                            <a:pt x="35277" y="453671"/>
                            <a:pt x="0" y="448733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6C911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3" name="172 Elipse">
                      <a:extLst>
                        <a:ext uri="{FF2B5EF4-FFF2-40B4-BE49-F238E27FC236}">
                          <a16:creationId xmlns:a16="http://schemas.microsoft.com/office/drawing/2014/main" xmlns="" id="{91932E79-873E-4315-9D17-59BA4DAD9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82987" y="3789316"/>
                      <a:ext cx="81000" cy="89100"/>
                    </a:xfrm>
                    <a:prstGeom prst="ellipse">
                      <a:avLst/>
                    </a:prstGeom>
                    <a:solidFill>
                      <a:srgbClr val="385D8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4" name="Forma libre 5">
                      <a:extLst>
                        <a:ext uri="{FF2B5EF4-FFF2-40B4-BE49-F238E27FC236}">
                          <a16:creationId xmlns:a16="http://schemas.microsoft.com/office/drawing/2014/main" xmlns="" id="{05F4566D-F3AF-4F78-9182-0CF8387AA2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36469" y="5208384"/>
                      <a:ext cx="38100" cy="83820"/>
                    </a:xfrm>
                    <a:custGeom>
                      <a:avLst/>
                      <a:gdLst>
                        <a:gd name="connsiteX0" fmla="*/ 0 w 50800"/>
                        <a:gd name="connsiteY0" fmla="*/ 0 h 101600"/>
                        <a:gd name="connsiteX1" fmla="*/ 50800 w 50800"/>
                        <a:gd name="connsiteY1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0800" h="101600">
                          <a:moveTo>
                            <a:pt x="0" y="0"/>
                          </a:moveTo>
                          <a:lnTo>
                            <a:pt x="50800" y="101600"/>
                          </a:lnTo>
                        </a:path>
                      </a:pathLst>
                    </a:custGeom>
                    <a:noFill/>
                    <a:ln>
                      <a:solidFill>
                        <a:srgbClr val="6C911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5" name="58 Elipse">
                      <a:extLst>
                        <a:ext uri="{FF2B5EF4-FFF2-40B4-BE49-F238E27FC236}">
                          <a16:creationId xmlns:a16="http://schemas.microsoft.com/office/drawing/2014/main" xmlns="" id="{C49EE02E-FE87-416C-AFFF-7383F89C2C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7393" y="4107836"/>
                      <a:ext cx="81000" cy="89100"/>
                    </a:xfrm>
                    <a:prstGeom prst="ellipse">
                      <a:avLst/>
                    </a:prstGeom>
                    <a:solidFill>
                      <a:srgbClr val="3399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6" name="Forma libre 19">
                      <a:extLst>
                        <a:ext uri="{FF2B5EF4-FFF2-40B4-BE49-F238E27FC236}">
                          <a16:creationId xmlns:a16="http://schemas.microsoft.com/office/drawing/2014/main" xmlns="" id="{D9E0E0F1-2B0E-4D1F-981C-B9E28DA5FE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6590" y="3830202"/>
                      <a:ext cx="319700" cy="265885"/>
                    </a:xfrm>
                    <a:custGeom>
                      <a:avLst/>
                      <a:gdLst>
                        <a:gd name="connsiteX0" fmla="*/ 0 w 279400"/>
                        <a:gd name="connsiteY0" fmla="*/ 0 h 397934"/>
                        <a:gd name="connsiteX1" fmla="*/ 143934 w 279400"/>
                        <a:gd name="connsiteY1" fmla="*/ 143934 h 397934"/>
                        <a:gd name="connsiteX2" fmla="*/ 279400 w 279400"/>
                        <a:gd name="connsiteY2" fmla="*/ 397934 h 397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79400" h="397934">
                          <a:moveTo>
                            <a:pt x="0" y="0"/>
                          </a:moveTo>
                          <a:cubicBezTo>
                            <a:pt x="48683" y="38806"/>
                            <a:pt x="97367" y="77612"/>
                            <a:pt x="143934" y="143934"/>
                          </a:cubicBezTo>
                          <a:cubicBezTo>
                            <a:pt x="190501" y="210256"/>
                            <a:pt x="234950" y="304095"/>
                            <a:pt x="279400" y="397934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6C9117"/>
                      </a:solidFill>
                      <a:prstDash val="sysDash"/>
                      <a:headEnd type="triangle" w="lg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7" name="167 Elipse">
                      <a:extLst>
                        <a:ext uri="{FF2B5EF4-FFF2-40B4-BE49-F238E27FC236}">
                          <a16:creationId xmlns:a16="http://schemas.microsoft.com/office/drawing/2014/main" xmlns="" id="{9870A60B-6558-4247-8932-D33DD37D5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11582" y="4171498"/>
                      <a:ext cx="81000" cy="89100"/>
                    </a:xfrm>
                    <a:prstGeom prst="ellips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8" name="173 CuadroTexto">
                      <a:extLst>
                        <a:ext uri="{FF2B5EF4-FFF2-40B4-BE49-F238E27FC236}">
                          <a16:creationId xmlns:a16="http://schemas.microsoft.com/office/drawing/2014/main" xmlns="" id="{9C770298-1C44-495B-ACB5-A198024D733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62036" y="4223448"/>
                      <a:ext cx="794986" cy="1806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TAP</a:t>
                      </a:r>
                    </a:p>
                  </p:txBody>
                </p:sp>
                <p:sp>
                  <p:nvSpPr>
                    <p:cNvPr id="339" name="Forma libre 101">
                      <a:extLst>
                        <a:ext uri="{FF2B5EF4-FFF2-40B4-BE49-F238E27FC236}">
                          <a16:creationId xmlns:a16="http://schemas.microsoft.com/office/drawing/2014/main" xmlns="" id="{899FDFDC-51F7-43F1-86BB-01D6A405B4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43424" y="4646335"/>
                      <a:ext cx="489857" cy="71845"/>
                    </a:xfrm>
                    <a:custGeom>
                      <a:avLst/>
                      <a:gdLst>
                        <a:gd name="connsiteX0" fmla="*/ 0 w 653143"/>
                        <a:gd name="connsiteY0" fmla="*/ 0 h 87085"/>
                        <a:gd name="connsiteX1" fmla="*/ 113211 w 653143"/>
                        <a:gd name="connsiteY1" fmla="*/ 69668 h 87085"/>
                        <a:gd name="connsiteX2" fmla="*/ 374468 w 653143"/>
                        <a:gd name="connsiteY2" fmla="*/ 87085 h 87085"/>
                        <a:gd name="connsiteX3" fmla="*/ 653143 w 653143"/>
                        <a:gd name="connsiteY3" fmla="*/ 69668 h 870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53143" h="87085">
                          <a:moveTo>
                            <a:pt x="0" y="0"/>
                          </a:moveTo>
                          <a:cubicBezTo>
                            <a:pt x="25400" y="27577"/>
                            <a:pt x="50800" y="55154"/>
                            <a:pt x="113211" y="69668"/>
                          </a:cubicBezTo>
                          <a:cubicBezTo>
                            <a:pt x="175622" y="84182"/>
                            <a:pt x="284479" y="87085"/>
                            <a:pt x="374468" y="87085"/>
                          </a:cubicBezTo>
                          <a:cubicBezTo>
                            <a:pt x="464457" y="87085"/>
                            <a:pt x="608149" y="74022"/>
                            <a:pt x="653143" y="69668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6C911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0" name="Forma libre 17">
                      <a:extLst>
                        <a:ext uri="{FF2B5EF4-FFF2-40B4-BE49-F238E27FC236}">
                          <a16:creationId xmlns:a16="http://schemas.microsoft.com/office/drawing/2014/main" xmlns="" id="{22E4CE39-DE14-48DB-99A6-6EB545C4A2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7682" y="3944075"/>
                      <a:ext cx="2851150" cy="310913"/>
                    </a:xfrm>
                    <a:custGeom>
                      <a:avLst/>
                      <a:gdLst>
                        <a:gd name="connsiteX0" fmla="*/ 0 w 3801533"/>
                        <a:gd name="connsiteY0" fmla="*/ 321758 h 376864"/>
                        <a:gd name="connsiteX1" fmla="*/ 618066 w 3801533"/>
                        <a:gd name="connsiteY1" fmla="*/ 304824 h 376864"/>
                        <a:gd name="connsiteX2" fmla="*/ 1032933 w 3801533"/>
                        <a:gd name="connsiteY2" fmla="*/ 355624 h 376864"/>
                        <a:gd name="connsiteX3" fmla="*/ 1295400 w 3801533"/>
                        <a:gd name="connsiteY3" fmla="*/ 372558 h 376864"/>
                        <a:gd name="connsiteX4" fmla="*/ 1828800 w 3801533"/>
                        <a:gd name="connsiteY4" fmla="*/ 279424 h 376864"/>
                        <a:gd name="connsiteX5" fmla="*/ 2243666 w 3801533"/>
                        <a:gd name="connsiteY5" fmla="*/ 33891 h 376864"/>
                        <a:gd name="connsiteX6" fmla="*/ 2675466 w 3801533"/>
                        <a:gd name="connsiteY6" fmla="*/ 25424 h 376864"/>
                        <a:gd name="connsiteX7" fmla="*/ 2921000 w 3801533"/>
                        <a:gd name="connsiteY7" fmla="*/ 8491 h 376864"/>
                        <a:gd name="connsiteX8" fmla="*/ 3149600 w 3801533"/>
                        <a:gd name="connsiteY8" fmla="*/ 59291 h 376864"/>
                        <a:gd name="connsiteX9" fmla="*/ 3412066 w 3801533"/>
                        <a:gd name="connsiteY9" fmla="*/ 24 h 376864"/>
                        <a:gd name="connsiteX10" fmla="*/ 3615266 w 3801533"/>
                        <a:gd name="connsiteY10" fmla="*/ 67758 h 376864"/>
                        <a:gd name="connsiteX11" fmla="*/ 3801533 w 3801533"/>
                        <a:gd name="connsiteY11" fmla="*/ 135491 h 3768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801533" h="376864">
                          <a:moveTo>
                            <a:pt x="0" y="321758"/>
                          </a:moveTo>
                          <a:cubicBezTo>
                            <a:pt x="222955" y="310469"/>
                            <a:pt x="445911" y="299180"/>
                            <a:pt x="618066" y="304824"/>
                          </a:cubicBezTo>
                          <a:cubicBezTo>
                            <a:pt x="790221" y="310468"/>
                            <a:pt x="920044" y="344335"/>
                            <a:pt x="1032933" y="355624"/>
                          </a:cubicBezTo>
                          <a:cubicBezTo>
                            <a:pt x="1145822" y="366913"/>
                            <a:pt x="1162756" y="385258"/>
                            <a:pt x="1295400" y="372558"/>
                          </a:cubicBezTo>
                          <a:cubicBezTo>
                            <a:pt x="1428045" y="359858"/>
                            <a:pt x="1670756" y="335869"/>
                            <a:pt x="1828800" y="279424"/>
                          </a:cubicBezTo>
                          <a:cubicBezTo>
                            <a:pt x="1986844" y="222979"/>
                            <a:pt x="2102555" y="76224"/>
                            <a:pt x="2243666" y="33891"/>
                          </a:cubicBezTo>
                          <a:cubicBezTo>
                            <a:pt x="2384777" y="-8442"/>
                            <a:pt x="2562577" y="29657"/>
                            <a:pt x="2675466" y="25424"/>
                          </a:cubicBezTo>
                          <a:cubicBezTo>
                            <a:pt x="2788355" y="21191"/>
                            <a:pt x="2841978" y="2847"/>
                            <a:pt x="2921000" y="8491"/>
                          </a:cubicBezTo>
                          <a:cubicBezTo>
                            <a:pt x="3000022" y="14135"/>
                            <a:pt x="3067756" y="60702"/>
                            <a:pt x="3149600" y="59291"/>
                          </a:cubicBezTo>
                          <a:cubicBezTo>
                            <a:pt x="3231444" y="57880"/>
                            <a:pt x="3334455" y="-1387"/>
                            <a:pt x="3412066" y="24"/>
                          </a:cubicBezTo>
                          <a:cubicBezTo>
                            <a:pt x="3489677" y="1435"/>
                            <a:pt x="3550355" y="45180"/>
                            <a:pt x="3615266" y="67758"/>
                          </a:cubicBezTo>
                          <a:cubicBezTo>
                            <a:pt x="3680177" y="90336"/>
                            <a:pt x="3740855" y="112913"/>
                            <a:pt x="3801533" y="135491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7DBAE9"/>
                      </a:solidFill>
                      <a:prstDash val="solid"/>
                      <a:headEnd type="triangle" w="lg" len="me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1" name="172 Elipse">
                      <a:extLst>
                        <a:ext uri="{FF2B5EF4-FFF2-40B4-BE49-F238E27FC236}">
                          <a16:creationId xmlns:a16="http://schemas.microsoft.com/office/drawing/2014/main" xmlns="" id="{78E90A3D-F30E-4E03-BF2B-A46DB79FCE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7550" y="4027569"/>
                      <a:ext cx="81000" cy="89100"/>
                    </a:xfrm>
                    <a:prstGeom prst="ellipse">
                      <a:avLst/>
                    </a:prstGeom>
                    <a:solidFill>
                      <a:srgbClr val="385D8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2" name="Forma libre 4">
                      <a:extLst>
                        <a:ext uri="{FF2B5EF4-FFF2-40B4-BE49-F238E27FC236}">
                          <a16:creationId xmlns:a16="http://schemas.microsoft.com/office/drawing/2014/main" xmlns="" id="{6082230B-CB02-45FB-9262-B76F68DB51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41220" y="3877237"/>
                      <a:ext cx="57384" cy="66864"/>
                    </a:xfrm>
                    <a:custGeom>
                      <a:avLst/>
                      <a:gdLst>
                        <a:gd name="connsiteX0" fmla="*/ 110067 w 110067"/>
                        <a:gd name="connsiteY0" fmla="*/ 0 h 143933"/>
                        <a:gd name="connsiteX1" fmla="*/ 0 w 110067"/>
                        <a:gd name="connsiteY1" fmla="*/ 143933 h 1439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10067" h="143933">
                          <a:moveTo>
                            <a:pt x="110067" y="0"/>
                          </a:moveTo>
                          <a:lnTo>
                            <a:pt x="0" y="143933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6C911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279" name="Forma libre 9">
                  <a:extLst>
                    <a:ext uri="{FF2B5EF4-FFF2-40B4-BE49-F238E27FC236}">
                      <a16:creationId xmlns:a16="http://schemas.microsoft.com/office/drawing/2014/main" xmlns="" id="{48028294-B064-45E2-871E-FDC1821BDBBA}"/>
                    </a:ext>
                  </a:extLst>
                </p:cNvPr>
                <p:cNvSpPr/>
                <p:nvPr/>
              </p:nvSpPr>
              <p:spPr>
                <a:xfrm rot="282213" flipV="1">
                  <a:off x="5702634" y="3715377"/>
                  <a:ext cx="446524" cy="45719"/>
                </a:xfrm>
                <a:custGeom>
                  <a:avLst/>
                  <a:gdLst>
                    <a:gd name="connsiteX0" fmla="*/ 0 w 1676400"/>
                    <a:gd name="connsiteY0" fmla="*/ 83753 h 490505"/>
                    <a:gd name="connsiteX1" fmla="*/ 101600 w 1676400"/>
                    <a:gd name="connsiteY1" fmla="*/ 7553 h 490505"/>
                    <a:gd name="connsiteX2" fmla="*/ 228600 w 1676400"/>
                    <a:gd name="connsiteY2" fmla="*/ 7553 h 490505"/>
                    <a:gd name="connsiteX3" fmla="*/ 330200 w 1676400"/>
                    <a:gd name="connsiteY3" fmla="*/ 49886 h 490505"/>
                    <a:gd name="connsiteX4" fmla="*/ 414867 w 1676400"/>
                    <a:gd name="connsiteY4" fmla="*/ 151486 h 490505"/>
                    <a:gd name="connsiteX5" fmla="*/ 499533 w 1676400"/>
                    <a:gd name="connsiteY5" fmla="*/ 286953 h 490505"/>
                    <a:gd name="connsiteX6" fmla="*/ 567267 w 1676400"/>
                    <a:gd name="connsiteY6" fmla="*/ 354686 h 490505"/>
                    <a:gd name="connsiteX7" fmla="*/ 643467 w 1676400"/>
                    <a:gd name="connsiteY7" fmla="*/ 422419 h 490505"/>
                    <a:gd name="connsiteX8" fmla="*/ 694267 w 1676400"/>
                    <a:gd name="connsiteY8" fmla="*/ 439353 h 490505"/>
                    <a:gd name="connsiteX9" fmla="*/ 872067 w 1676400"/>
                    <a:gd name="connsiteY9" fmla="*/ 473219 h 490505"/>
                    <a:gd name="connsiteX10" fmla="*/ 1016000 w 1676400"/>
                    <a:gd name="connsiteY10" fmla="*/ 490153 h 490505"/>
                    <a:gd name="connsiteX11" fmla="*/ 1210733 w 1676400"/>
                    <a:gd name="connsiteY11" fmla="*/ 481686 h 490505"/>
                    <a:gd name="connsiteX12" fmla="*/ 1380067 w 1676400"/>
                    <a:gd name="connsiteY12" fmla="*/ 447819 h 490505"/>
                    <a:gd name="connsiteX13" fmla="*/ 1557867 w 1676400"/>
                    <a:gd name="connsiteY13" fmla="*/ 346219 h 490505"/>
                    <a:gd name="connsiteX14" fmla="*/ 1676400 w 1676400"/>
                    <a:gd name="connsiteY14" fmla="*/ 270019 h 490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6400" h="490505">
                      <a:moveTo>
                        <a:pt x="0" y="83753"/>
                      </a:moveTo>
                      <a:cubicBezTo>
                        <a:pt x="31750" y="52003"/>
                        <a:pt x="63500" y="20253"/>
                        <a:pt x="101600" y="7553"/>
                      </a:cubicBezTo>
                      <a:cubicBezTo>
                        <a:pt x="139700" y="-5147"/>
                        <a:pt x="190500" y="498"/>
                        <a:pt x="228600" y="7553"/>
                      </a:cubicBezTo>
                      <a:cubicBezTo>
                        <a:pt x="266700" y="14608"/>
                        <a:pt x="299156" y="25897"/>
                        <a:pt x="330200" y="49886"/>
                      </a:cubicBezTo>
                      <a:cubicBezTo>
                        <a:pt x="361244" y="73875"/>
                        <a:pt x="386645" y="111975"/>
                        <a:pt x="414867" y="151486"/>
                      </a:cubicBezTo>
                      <a:cubicBezTo>
                        <a:pt x="443089" y="190997"/>
                        <a:pt x="474133" y="253086"/>
                        <a:pt x="499533" y="286953"/>
                      </a:cubicBezTo>
                      <a:cubicBezTo>
                        <a:pt x="524933" y="320820"/>
                        <a:pt x="543278" y="332108"/>
                        <a:pt x="567267" y="354686"/>
                      </a:cubicBezTo>
                      <a:cubicBezTo>
                        <a:pt x="591256" y="377264"/>
                        <a:pt x="622300" y="408308"/>
                        <a:pt x="643467" y="422419"/>
                      </a:cubicBezTo>
                      <a:cubicBezTo>
                        <a:pt x="664634" y="436530"/>
                        <a:pt x="656167" y="430886"/>
                        <a:pt x="694267" y="439353"/>
                      </a:cubicBezTo>
                      <a:cubicBezTo>
                        <a:pt x="732367" y="447820"/>
                        <a:pt x="818445" y="464752"/>
                        <a:pt x="872067" y="473219"/>
                      </a:cubicBezTo>
                      <a:cubicBezTo>
                        <a:pt x="925689" y="481686"/>
                        <a:pt x="959556" y="488742"/>
                        <a:pt x="1016000" y="490153"/>
                      </a:cubicBezTo>
                      <a:cubicBezTo>
                        <a:pt x="1072444" y="491564"/>
                        <a:pt x="1150055" y="488742"/>
                        <a:pt x="1210733" y="481686"/>
                      </a:cubicBezTo>
                      <a:cubicBezTo>
                        <a:pt x="1271411" y="474630"/>
                        <a:pt x="1322211" y="470397"/>
                        <a:pt x="1380067" y="447819"/>
                      </a:cubicBezTo>
                      <a:cubicBezTo>
                        <a:pt x="1437923" y="425241"/>
                        <a:pt x="1508478" y="375852"/>
                        <a:pt x="1557867" y="346219"/>
                      </a:cubicBezTo>
                      <a:cubicBezTo>
                        <a:pt x="1607256" y="316586"/>
                        <a:pt x="1659467" y="282719"/>
                        <a:pt x="1676400" y="270019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prstDash val="sysDash"/>
                  <a:headEnd type="triangle" w="lg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196 CuadroTexto">
                  <a:extLst>
                    <a:ext uri="{FF2B5EF4-FFF2-40B4-BE49-F238E27FC236}">
                      <a16:creationId xmlns:a16="http://schemas.microsoft.com/office/drawing/2014/main" xmlns="" id="{6AD03BBB-661E-43DC-A75B-C14AC1F5E150}"/>
                    </a:ext>
                  </a:extLst>
                </p:cNvPr>
                <p:cNvSpPr txBox="1"/>
                <p:nvPr/>
              </p:nvSpPr>
              <p:spPr>
                <a:xfrm>
                  <a:off x="3645329" y="3945273"/>
                  <a:ext cx="137836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Italy</a:t>
                  </a:r>
                </a:p>
              </p:txBody>
            </p:sp>
            <p:sp>
              <p:nvSpPr>
                <p:cNvPr id="281" name="62 Elipse">
                  <a:extLst>
                    <a:ext uri="{FF2B5EF4-FFF2-40B4-BE49-F238E27FC236}">
                      <a16:creationId xmlns:a16="http://schemas.microsoft.com/office/drawing/2014/main" xmlns="" id="{3BBC8771-EF98-49A6-8060-0CA0335335BD}"/>
                    </a:ext>
                  </a:extLst>
                </p:cNvPr>
                <p:cNvSpPr/>
                <p:nvPr/>
              </p:nvSpPr>
              <p:spPr>
                <a:xfrm>
                  <a:off x="3800985" y="1637188"/>
                  <a:ext cx="391901" cy="37916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6C91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_tradnl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9966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  <a:endParaRPr kumimoji="0" lang="es-E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996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62 Elipse">
                  <a:extLst>
                    <a:ext uri="{FF2B5EF4-FFF2-40B4-BE49-F238E27FC236}">
                      <a16:creationId xmlns:a16="http://schemas.microsoft.com/office/drawing/2014/main" xmlns="" id="{F004855E-14AA-46CE-8203-7696A5B304A5}"/>
                    </a:ext>
                  </a:extLst>
                </p:cNvPr>
                <p:cNvSpPr/>
                <p:nvPr/>
              </p:nvSpPr>
              <p:spPr>
                <a:xfrm>
                  <a:off x="3800985" y="4587092"/>
                  <a:ext cx="391902" cy="35841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3399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9966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283" name="62 Elipse">
                  <a:extLst>
                    <a:ext uri="{FF2B5EF4-FFF2-40B4-BE49-F238E27FC236}">
                      <a16:creationId xmlns:a16="http://schemas.microsoft.com/office/drawing/2014/main" xmlns="" id="{9276DDA1-3C5B-4DD6-805E-740AC73EABC4}"/>
                    </a:ext>
                  </a:extLst>
                </p:cNvPr>
                <p:cNvSpPr/>
                <p:nvPr/>
              </p:nvSpPr>
              <p:spPr>
                <a:xfrm>
                  <a:off x="3807161" y="2505276"/>
                  <a:ext cx="392725" cy="38297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6C91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_tradnl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9966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</a:t>
                  </a:r>
                  <a:endParaRPr kumimoji="0" lang="es-E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996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62 Elipse">
                  <a:extLst>
                    <a:ext uri="{FF2B5EF4-FFF2-40B4-BE49-F238E27FC236}">
                      <a16:creationId xmlns:a16="http://schemas.microsoft.com/office/drawing/2014/main" xmlns="" id="{355FB829-64A0-4A8F-B737-F10F30420D9D}"/>
                    </a:ext>
                  </a:extLst>
                </p:cNvPr>
                <p:cNvSpPr/>
                <p:nvPr/>
              </p:nvSpPr>
              <p:spPr>
                <a:xfrm>
                  <a:off x="3805560" y="5427259"/>
                  <a:ext cx="395925" cy="35705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3399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9966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85" name="62 Elipse">
                  <a:extLst>
                    <a:ext uri="{FF2B5EF4-FFF2-40B4-BE49-F238E27FC236}">
                      <a16:creationId xmlns:a16="http://schemas.microsoft.com/office/drawing/2014/main" xmlns="" id="{31806169-193A-4A7E-AFB8-0013BE19212E}"/>
                    </a:ext>
                  </a:extLst>
                </p:cNvPr>
                <p:cNvSpPr/>
                <p:nvPr/>
              </p:nvSpPr>
              <p:spPr>
                <a:xfrm>
                  <a:off x="3800985" y="3536007"/>
                  <a:ext cx="391902" cy="38297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3399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9966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86" name="61 Elipse">
                  <a:extLst>
                    <a:ext uri="{FF2B5EF4-FFF2-40B4-BE49-F238E27FC236}">
                      <a16:creationId xmlns:a16="http://schemas.microsoft.com/office/drawing/2014/main" xmlns="" id="{174B284F-5D9E-4CFE-9D77-BF1CE3155F1F}"/>
                    </a:ext>
                  </a:extLst>
                </p:cNvPr>
                <p:cNvSpPr/>
                <p:nvPr/>
              </p:nvSpPr>
              <p:spPr>
                <a:xfrm>
                  <a:off x="8751790" y="1671615"/>
                  <a:ext cx="389366" cy="38367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CC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C66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87" name="63 Elipse">
                  <a:extLst>
                    <a:ext uri="{FF2B5EF4-FFF2-40B4-BE49-F238E27FC236}">
                      <a16:creationId xmlns:a16="http://schemas.microsoft.com/office/drawing/2014/main" xmlns="" id="{45388C85-DC01-42C4-861F-BC4835DC94B2}"/>
                    </a:ext>
                  </a:extLst>
                </p:cNvPr>
                <p:cNvSpPr/>
                <p:nvPr/>
              </p:nvSpPr>
              <p:spPr>
                <a:xfrm>
                  <a:off x="8750406" y="2514536"/>
                  <a:ext cx="389366" cy="37371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ED7D31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288" name="61 Elipse">
                  <a:extLst>
                    <a:ext uri="{FF2B5EF4-FFF2-40B4-BE49-F238E27FC236}">
                      <a16:creationId xmlns:a16="http://schemas.microsoft.com/office/drawing/2014/main" xmlns="" id="{22676724-BB95-435F-B387-6EB7F5BFFDD7}"/>
                    </a:ext>
                  </a:extLst>
                </p:cNvPr>
                <p:cNvSpPr/>
                <p:nvPr/>
              </p:nvSpPr>
              <p:spPr>
                <a:xfrm>
                  <a:off x="8742091" y="3529541"/>
                  <a:ext cx="391900" cy="36483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B8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B81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89" name="Title 1">
                  <a:extLst>
                    <a:ext uri="{FF2B5EF4-FFF2-40B4-BE49-F238E27FC236}">
                      <a16:creationId xmlns:a16="http://schemas.microsoft.com/office/drawing/2014/main" xmlns="" id="{4B9279AE-E2EC-44AF-AF4A-D4ED4AAD9D3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328486" y="1297002"/>
                  <a:ext cx="2402849" cy="102449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 anchorCtr="0">
                  <a:noAutofit/>
                </a:bodyPr>
                <a:lstStyle>
                  <a:lvl1pPr algn="l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800" b="1" kern="1200">
                      <a:solidFill>
                        <a:srgbClr val="002060"/>
                      </a:solidFill>
                      <a:latin typeface="Calibri" panose="020F0502020204030204" pitchFamily="34" charset="0"/>
                      <a:ea typeface="+mj-ea"/>
                      <a:cs typeface="Calibri" panose="020F0502020204030204" pitchFamily="34" charset="0"/>
                    </a:defRPr>
                  </a:lvl1pPr>
                  <a:lvl2pPr algn="l" rtl="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2pPr>
                  <a:lvl3pPr algn="l" rtl="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3pPr>
                  <a:lvl4pPr algn="l" rtl="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4pPr>
                  <a:lvl5pPr algn="l" rtl="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5pPr>
                  <a:lvl6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6pPr>
                  <a:lvl7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7pPr>
                  <a:lvl8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8pPr>
                  <a:lvl9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9pPr>
                </a:lstStyle>
                <a:p>
                  <a:pPr marL="285750" marR="0" lvl="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/>
                    <a:tabLst/>
                    <a:defRPr/>
                  </a:pPr>
                  <a:endParaRPr kumimoji="0" lang="en-US" sz="200" b="1" i="0" u="none" strike="noStrike" kern="1200" cap="none" spc="0" normalizeH="0" baseline="0" noProof="0">
                    <a:ln>
                      <a:noFill/>
                    </a:ln>
                    <a:solidFill>
                      <a:srgbClr val="1E2B67"/>
                    </a:solidFill>
                    <a:effectLst/>
                    <a:uLnTx/>
                    <a:uFillTx/>
                    <a:latin typeface="Calibri" panose="020F0502020204030204"/>
                    <a:ea typeface="+mj-ea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887A3339-06C3-45E2-AD00-8E8A990217DF}"/>
                    </a:ext>
                  </a:extLst>
                </p:cNvPr>
                <p:cNvSpPr/>
                <p:nvPr/>
              </p:nvSpPr>
              <p:spPr>
                <a:xfrm>
                  <a:off x="3500893" y="560889"/>
                  <a:ext cx="4662553" cy="9474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Rectangle 290">
                  <a:extLst>
                    <a:ext uri="{FF2B5EF4-FFF2-40B4-BE49-F238E27FC236}">
                      <a16:creationId xmlns:a16="http://schemas.microsoft.com/office/drawing/2014/main" xmlns="" id="{BC126B38-9FA8-4B76-BC73-385C307F8AA6}"/>
                    </a:ext>
                  </a:extLst>
                </p:cNvPr>
                <p:cNvSpPr/>
                <p:nvPr/>
              </p:nvSpPr>
              <p:spPr>
                <a:xfrm rot="5400000">
                  <a:off x="6433807" y="3666801"/>
                  <a:ext cx="4736683" cy="6774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61 Elipse">
                  <a:extLst>
                    <a:ext uri="{FF2B5EF4-FFF2-40B4-BE49-F238E27FC236}">
                      <a16:creationId xmlns:a16="http://schemas.microsoft.com/office/drawing/2014/main" xmlns="" id="{56AE1918-D77A-451C-BF1C-E7FC059856BA}"/>
                    </a:ext>
                  </a:extLst>
                </p:cNvPr>
                <p:cNvSpPr/>
                <p:nvPr/>
              </p:nvSpPr>
              <p:spPr>
                <a:xfrm>
                  <a:off x="8595188" y="1716788"/>
                  <a:ext cx="389366" cy="38367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B81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93" name="63 Elipse">
                  <a:extLst>
                    <a:ext uri="{FF2B5EF4-FFF2-40B4-BE49-F238E27FC236}">
                      <a16:creationId xmlns:a16="http://schemas.microsoft.com/office/drawing/2014/main" xmlns="" id="{E41A1A4F-B587-4BF0-B0DF-A55F53FBDA30}"/>
                    </a:ext>
                  </a:extLst>
                </p:cNvPr>
                <p:cNvSpPr/>
                <p:nvPr/>
              </p:nvSpPr>
              <p:spPr>
                <a:xfrm>
                  <a:off x="8604168" y="2540508"/>
                  <a:ext cx="389366" cy="37371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B81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294" name="61 Elipse">
                  <a:extLst>
                    <a:ext uri="{FF2B5EF4-FFF2-40B4-BE49-F238E27FC236}">
                      <a16:creationId xmlns:a16="http://schemas.microsoft.com/office/drawing/2014/main" xmlns="" id="{62902B7A-F787-44B8-9F36-D808C98A1E53}"/>
                    </a:ext>
                  </a:extLst>
                </p:cNvPr>
                <p:cNvSpPr/>
                <p:nvPr/>
              </p:nvSpPr>
              <p:spPr>
                <a:xfrm>
                  <a:off x="8342704" y="4124843"/>
                  <a:ext cx="391900" cy="36483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B8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B81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95" name="198 CuadroTexto">
                  <a:extLst>
                    <a:ext uri="{FF2B5EF4-FFF2-40B4-BE49-F238E27FC236}">
                      <a16:creationId xmlns:a16="http://schemas.microsoft.com/office/drawing/2014/main" xmlns="" id="{4F3FCA7A-07D4-462C-9D00-E0BBB97BF0CD}"/>
                    </a:ext>
                  </a:extLst>
                </p:cNvPr>
                <p:cNvSpPr txBox="1"/>
                <p:nvPr/>
              </p:nvSpPr>
              <p:spPr>
                <a:xfrm>
                  <a:off x="4408496" y="3148206"/>
                  <a:ext cx="14706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C9117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Greece - N. Macedonia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C9117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Interconnector</a:t>
                  </a:r>
                </a:p>
              </p:txBody>
            </p:sp>
            <p:pic>
              <p:nvPicPr>
                <p:cNvPr id="296" name="Picture 295" descr="A picture containing night sky&#10;&#10;Description automatically generated">
                  <a:extLst>
                    <a:ext uri="{FF2B5EF4-FFF2-40B4-BE49-F238E27FC236}">
                      <a16:creationId xmlns:a16="http://schemas.microsoft.com/office/drawing/2014/main" xmlns="" id="{0139BAF6-0426-4F8F-894A-4FDC7AD26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 b="33932"/>
                <a:stretch/>
              </p:blipFill>
              <p:spPr>
                <a:xfrm>
                  <a:off x="7257180" y="3484483"/>
                  <a:ext cx="356804" cy="235731"/>
                </a:xfrm>
                <a:prstGeom prst="rect">
                  <a:avLst/>
                </a:prstGeom>
              </p:spPr>
            </p:pic>
            <p:pic>
              <p:nvPicPr>
                <p:cNvPr id="297" name="Picture 296" descr="A picture containing night sky&#10;&#10;Description automatically generated">
                  <a:extLst>
                    <a:ext uri="{FF2B5EF4-FFF2-40B4-BE49-F238E27FC236}">
                      <a16:creationId xmlns:a16="http://schemas.microsoft.com/office/drawing/2014/main" xmlns="" id="{DEFF544A-DD5B-4328-BC4C-956E2224D1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 b="33932"/>
                <a:stretch/>
              </p:blipFill>
              <p:spPr>
                <a:xfrm>
                  <a:off x="6409650" y="5058764"/>
                  <a:ext cx="412854" cy="272761"/>
                </a:xfrm>
                <a:prstGeom prst="rect">
                  <a:avLst/>
                </a:prstGeom>
              </p:spPr>
            </p:pic>
            <p:sp>
              <p:nvSpPr>
                <p:cNvPr id="298" name="Forma libre 19">
                  <a:extLst>
                    <a:ext uri="{FF2B5EF4-FFF2-40B4-BE49-F238E27FC236}">
                      <a16:creationId xmlns:a16="http://schemas.microsoft.com/office/drawing/2014/main" xmlns="" id="{5DB9D247-A551-43D5-9006-905FF4FD43CF}"/>
                    </a:ext>
                  </a:extLst>
                </p:cNvPr>
                <p:cNvSpPr/>
                <p:nvPr/>
              </p:nvSpPr>
              <p:spPr>
                <a:xfrm>
                  <a:off x="5849189" y="4996587"/>
                  <a:ext cx="136335" cy="477941"/>
                </a:xfrm>
                <a:custGeom>
                  <a:avLst/>
                  <a:gdLst>
                    <a:gd name="connsiteX0" fmla="*/ 0 w 279400"/>
                    <a:gd name="connsiteY0" fmla="*/ 0 h 397934"/>
                    <a:gd name="connsiteX1" fmla="*/ 143934 w 279400"/>
                    <a:gd name="connsiteY1" fmla="*/ 143934 h 397934"/>
                    <a:gd name="connsiteX2" fmla="*/ 279400 w 279400"/>
                    <a:gd name="connsiteY2" fmla="*/ 397934 h 397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400" h="397934">
                      <a:moveTo>
                        <a:pt x="0" y="0"/>
                      </a:moveTo>
                      <a:cubicBezTo>
                        <a:pt x="48683" y="38806"/>
                        <a:pt x="97367" y="77612"/>
                        <a:pt x="143934" y="143934"/>
                      </a:cubicBezTo>
                      <a:cubicBezTo>
                        <a:pt x="190501" y="210256"/>
                        <a:pt x="234950" y="304095"/>
                        <a:pt x="279400" y="397934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ash"/>
                  <a:headEnd type="triangle" w="lg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61 Elipse">
                  <a:extLst>
                    <a:ext uri="{FF2B5EF4-FFF2-40B4-BE49-F238E27FC236}">
                      <a16:creationId xmlns:a16="http://schemas.microsoft.com/office/drawing/2014/main" xmlns="" id="{0E7E72C8-6083-4447-B7F4-6CF653B53420}"/>
                    </a:ext>
                  </a:extLst>
                </p:cNvPr>
                <p:cNvSpPr/>
                <p:nvPr/>
              </p:nvSpPr>
              <p:spPr>
                <a:xfrm>
                  <a:off x="4777710" y="3825267"/>
                  <a:ext cx="187698" cy="17576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B8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B81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8</a:t>
                  </a:r>
                </a:p>
              </p:txBody>
            </p:sp>
            <p:sp>
              <p:nvSpPr>
                <p:cNvPr id="300" name="Forma libre 19">
                  <a:extLst>
                    <a:ext uri="{FF2B5EF4-FFF2-40B4-BE49-F238E27FC236}">
                      <a16:creationId xmlns:a16="http://schemas.microsoft.com/office/drawing/2014/main" xmlns="" id="{C1EB1830-E5C1-49D5-B97D-12100050CB4B}"/>
                    </a:ext>
                  </a:extLst>
                </p:cNvPr>
                <p:cNvSpPr/>
                <p:nvPr/>
              </p:nvSpPr>
              <p:spPr>
                <a:xfrm>
                  <a:off x="7502716" y="3081278"/>
                  <a:ext cx="45719" cy="339818"/>
                </a:xfrm>
                <a:custGeom>
                  <a:avLst/>
                  <a:gdLst>
                    <a:gd name="connsiteX0" fmla="*/ 0 w 279400"/>
                    <a:gd name="connsiteY0" fmla="*/ 0 h 397934"/>
                    <a:gd name="connsiteX1" fmla="*/ 143934 w 279400"/>
                    <a:gd name="connsiteY1" fmla="*/ 143934 h 397934"/>
                    <a:gd name="connsiteX2" fmla="*/ 279400 w 279400"/>
                    <a:gd name="connsiteY2" fmla="*/ 397934 h 397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400" h="397934">
                      <a:moveTo>
                        <a:pt x="0" y="0"/>
                      </a:moveTo>
                      <a:cubicBezTo>
                        <a:pt x="48683" y="38806"/>
                        <a:pt x="97367" y="77612"/>
                        <a:pt x="143934" y="143934"/>
                      </a:cubicBezTo>
                      <a:cubicBezTo>
                        <a:pt x="190501" y="210256"/>
                        <a:pt x="234950" y="304095"/>
                        <a:pt x="279400" y="397934"/>
                      </a:cubicBezTo>
                    </a:path>
                  </a:pathLst>
                </a:custGeom>
                <a:noFill/>
                <a:ln w="19050">
                  <a:solidFill>
                    <a:srgbClr val="6C9117"/>
                  </a:solidFill>
                  <a:prstDash val="sysDash"/>
                  <a:headEnd type="triangle" w="lg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198 CuadroTexto">
                  <a:extLst>
                    <a:ext uri="{FF2B5EF4-FFF2-40B4-BE49-F238E27FC236}">
                      <a16:creationId xmlns:a16="http://schemas.microsoft.com/office/drawing/2014/main" xmlns="" id="{3BB5D973-5B6F-496C-B0B4-1B1A6866D8E5}"/>
                    </a:ext>
                  </a:extLst>
                </p:cNvPr>
                <p:cNvSpPr txBox="1"/>
                <p:nvPr/>
              </p:nvSpPr>
              <p:spPr>
                <a:xfrm>
                  <a:off x="6767371" y="2736439"/>
                  <a:ext cx="14706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C9117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Greece - Bulgaria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C9117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Interconnector (IGB)</a:t>
                  </a:r>
                </a:p>
              </p:txBody>
            </p:sp>
            <p:sp>
              <p:nvSpPr>
                <p:cNvPr id="302" name="198 CuadroTexto">
                  <a:extLst>
                    <a:ext uri="{FF2B5EF4-FFF2-40B4-BE49-F238E27FC236}">
                      <a16:creationId xmlns:a16="http://schemas.microsoft.com/office/drawing/2014/main" xmlns="" id="{A3AEBFED-50A7-40EE-83B1-5697A3F63398}"/>
                    </a:ext>
                  </a:extLst>
                </p:cNvPr>
                <p:cNvSpPr txBox="1"/>
                <p:nvPr/>
              </p:nvSpPr>
              <p:spPr>
                <a:xfrm>
                  <a:off x="6692757" y="3864475"/>
                  <a:ext cx="14706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1464A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FSRU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1464A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Alexandroupolis</a:t>
                  </a:r>
                </a:p>
              </p:txBody>
            </p:sp>
            <p:sp>
              <p:nvSpPr>
                <p:cNvPr id="303" name="198 CuadroTexto">
                  <a:extLst>
                    <a:ext uri="{FF2B5EF4-FFF2-40B4-BE49-F238E27FC236}">
                      <a16:creationId xmlns:a16="http://schemas.microsoft.com/office/drawing/2014/main" xmlns="" id="{6E3D586D-BCD6-47A8-BC35-7A293CC2DF54}"/>
                    </a:ext>
                  </a:extLst>
                </p:cNvPr>
                <p:cNvSpPr txBox="1"/>
                <p:nvPr/>
              </p:nvSpPr>
              <p:spPr>
                <a:xfrm>
                  <a:off x="5148378" y="3762314"/>
                  <a:ext cx="11052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Pipeline to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West Macedonia</a:t>
                  </a:r>
                </a:p>
              </p:txBody>
            </p:sp>
            <p:pic>
              <p:nvPicPr>
                <p:cNvPr id="304" name="Picture 303">
                  <a:extLst>
                    <a:ext uri="{FF2B5EF4-FFF2-40B4-BE49-F238E27FC236}">
                      <a16:creationId xmlns:a16="http://schemas.microsoft.com/office/drawing/2014/main" xmlns="" id="{0A13151D-8350-4554-86BC-6EDF4EB6D3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 b="21714"/>
                <a:stretch/>
              </p:blipFill>
              <p:spPr>
                <a:xfrm>
                  <a:off x="6943791" y="3630705"/>
                  <a:ext cx="245618" cy="192285"/>
                </a:xfrm>
                <a:prstGeom prst="rect">
                  <a:avLst/>
                </a:prstGeom>
              </p:spPr>
            </p:pic>
            <p:sp>
              <p:nvSpPr>
                <p:cNvPr id="305" name="198 CuadroTexto">
                  <a:extLst>
                    <a:ext uri="{FF2B5EF4-FFF2-40B4-BE49-F238E27FC236}">
                      <a16:creationId xmlns:a16="http://schemas.microsoft.com/office/drawing/2014/main" xmlns="" id="{41525F24-2903-4710-8361-B387F3E0D905}"/>
                    </a:ext>
                  </a:extLst>
                </p:cNvPr>
                <p:cNvSpPr txBox="1"/>
                <p:nvPr/>
              </p:nvSpPr>
              <p:spPr>
                <a:xfrm>
                  <a:off x="6096000" y="3636230"/>
                  <a:ext cx="14773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C9117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UGS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C9117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South Kavala</a:t>
                  </a:r>
                </a:p>
              </p:txBody>
            </p:sp>
            <p:sp>
              <p:nvSpPr>
                <p:cNvPr id="306" name="198 CuadroTexto">
                  <a:extLst>
                    <a:ext uri="{FF2B5EF4-FFF2-40B4-BE49-F238E27FC236}">
                      <a16:creationId xmlns:a16="http://schemas.microsoft.com/office/drawing/2014/main" xmlns="" id="{E21251C5-135C-4345-97CE-F25646310E48}"/>
                    </a:ext>
                  </a:extLst>
                </p:cNvPr>
                <p:cNvSpPr txBox="1"/>
                <p:nvPr/>
              </p:nvSpPr>
              <p:spPr>
                <a:xfrm>
                  <a:off x="5129827" y="5292866"/>
                  <a:ext cx="942867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Pipeline to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Western Greece</a:t>
                  </a:r>
                </a:p>
              </p:txBody>
            </p:sp>
            <p:sp>
              <p:nvSpPr>
                <p:cNvPr id="307" name="198 CuadroTexto">
                  <a:extLst>
                    <a:ext uri="{FF2B5EF4-FFF2-40B4-BE49-F238E27FC236}">
                      <a16:creationId xmlns:a16="http://schemas.microsoft.com/office/drawing/2014/main" xmlns="" id="{3FFB2ADB-08F4-4B75-9AFA-7CB527AC6707}"/>
                    </a:ext>
                  </a:extLst>
                </p:cNvPr>
                <p:cNvSpPr txBox="1"/>
                <p:nvPr/>
              </p:nvSpPr>
              <p:spPr>
                <a:xfrm>
                  <a:off x="6481340" y="4957186"/>
                  <a:ext cx="1378378" cy="408623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1464A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Revithoussa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1464A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LNG Terminal</a:t>
                  </a:r>
                </a:p>
              </p:txBody>
            </p:sp>
            <p:sp>
              <p:nvSpPr>
                <p:cNvPr id="308" name="198 CuadroTexto">
                  <a:extLst>
                    <a:ext uri="{FF2B5EF4-FFF2-40B4-BE49-F238E27FC236}">
                      <a16:creationId xmlns:a16="http://schemas.microsoft.com/office/drawing/2014/main" xmlns="" id="{32E5C5E2-9516-4693-BEF8-CA9C352E3F39}"/>
                    </a:ext>
                  </a:extLst>
                </p:cNvPr>
                <p:cNvSpPr txBox="1"/>
                <p:nvPr/>
              </p:nvSpPr>
              <p:spPr>
                <a:xfrm>
                  <a:off x="6441865" y="5342362"/>
                  <a:ext cx="967740" cy="187285"/>
                </a:xfrm>
                <a:prstGeom prst="roundRect">
                  <a:avLst/>
                </a:prstGeom>
                <a:solidFill>
                  <a:srgbClr val="0070C0"/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el-GR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500" b="1" i="1">
                      <a:solidFill>
                        <a:schemeClr val="bg1"/>
                      </a:solidFill>
                      <a:latin typeface="Calibri" panose="020F0502020204030204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b="1" i="1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Agia Triada (LNG)</a:t>
                  </a:r>
                </a:p>
              </p:txBody>
            </p:sp>
            <p:sp>
              <p:nvSpPr>
                <p:cNvPr id="309" name="172 Elipse">
                  <a:extLst>
                    <a:ext uri="{FF2B5EF4-FFF2-40B4-BE49-F238E27FC236}">
                      <a16:creationId xmlns:a16="http://schemas.microsoft.com/office/drawing/2014/main" xmlns="" id="{97475239-2CD0-4C27-BFCE-E16CEC1BE765}"/>
                    </a:ext>
                  </a:extLst>
                </p:cNvPr>
                <p:cNvSpPr/>
                <p:nvPr/>
              </p:nvSpPr>
              <p:spPr>
                <a:xfrm>
                  <a:off x="6531343" y="5066792"/>
                  <a:ext cx="109899" cy="113875"/>
                </a:xfrm>
                <a:prstGeom prst="ellipse">
                  <a:avLst/>
                </a:prstGeom>
                <a:solidFill>
                  <a:srgbClr val="385D8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58 Elipse">
                  <a:extLst>
                    <a:ext uri="{FF2B5EF4-FFF2-40B4-BE49-F238E27FC236}">
                      <a16:creationId xmlns:a16="http://schemas.microsoft.com/office/drawing/2014/main" xmlns="" id="{96657869-164D-4F69-A36C-79F77D039220}"/>
                    </a:ext>
                  </a:extLst>
                </p:cNvPr>
                <p:cNvSpPr/>
                <p:nvPr/>
              </p:nvSpPr>
              <p:spPr>
                <a:xfrm>
                  <a:off x="7574237" y="3541503"/>
                  <a:ext cx="105812" cy="112208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198 CuadroTexto">
                  <a:extLst>
                    <a:ext uri="{FF2B5EF4-FFF2-40B4-BE49-F238E27FC236}">
                      <a16:creationId xmlns:a16="http://schemas.microsoft.com/office/drawing/2014/main" xmlns="" id="{715F885F-50BD-49AB-B34E-7C1CC12C7289}"/>
                    </a:ext>
                  </a:extLst>
                </p:cNvPr>
                <p:cNvSpPr txBox="1"/>
                <p:nvPr/>
              </p:nvSpPr>
              <p:spPr>
                <a:xfrm>
                  <a:off x="7988879" y="3452360"/>
                  <a:ext cx="424498" cy="187285"/>
                </a:xfrm>
                <a:prstGeom prst="roundRect">
                  <a:avLst/>
                </a:prstGeom>
                <a:solidFill>
                  <a:srgbClr val="0070C0"/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el-GR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500" b="1" i="1">
                      <a:solidFill>
                        <a:schemeClr val="bg1"/>
                      </a:solidFill>
                      <a:latin typeface="Calibri" panose="020F0502020204030204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b="1" i="1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Kipoi</a:t>
                  </a:r>
                </a:p>
              </p:txBody>
            </p:sp>
            <p:sp>
              <p:nvSpPr>
                <p:cNvPr id="312" name="198 CuadroTexto">
                  <a:extLst>
                    <a:ext uri="{FF2B5EF4-FFF2-40B4-BE49-F238E27FC236}">
                      <a16:creationId xmlns:a16="http://schemas.microsoft.com/office/drawing/2014/main" xmlns="" id="{D746C28E-57A5-4C51-9BB9-B4CBDF2DC0B9}"/>
                    </a:ext>
                  </a:extLst>
                </p:cNvPr>
                <p:cNvSpPr txBox="1"/>
                <p:nvPr/>
              </p:nvSpPr>
              <p:spPr>
                <a:xfrm>
                  <a:off x="6202384" y="2960293"/>
                  <a:ext cx="720000" cy="187285"/>
                </a:xfrm>
                <a:prstGeom prst="roundRect">
                  <a:avLst/>
                </a:prstGeom>
                <a:solidFill>
                  <a:srgbClr val="0070C0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b="1" i="1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Sidirokastro</a:t>
                  </a:r>
                </a:p>
              </p:txBody>
            </p:sp>
            <p:sp>
              <p:nvSpPr>
                <p:cNvPr id="313" name="198 CuadroTexto">
                  <a:extLst>
                    <a:ext uri="{FF2B5EF4-FFF2-40B4-BE49-F238E27FC236}">
                      <a16:creationId xmlns:a16="http://schemas.microsoft.com/office/drawing/2014/main" xmlns="" id="{4D717D0C-73DA-4198-BA62-C45DAC593596}"/>
                    </a:ext>
                  </a:extLst>
                </p:cNvPr>
                <p:cNvSpPr txBox="1"/>
                <p:nvPr/>
              </p:nvSpPr>
              <p:spPr>
                <a:xfrm>
                  <a:off x="5858798" y="3482122"/>
                  <a:ext cx="816762" cy="182374"/>
                </a:xfrm>
                <a:prstGeom prst="roundRect">
                  <a:avLst>
                    <a:gd name="adj" fmla="val 13744"/>
                  </a:avLst>
                </a:prstGeom>
                <a:solidFill>
                  <a:srgbClr val="0070C0"/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el-GR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500" b="1" i="1">
                      <a:solidFill>
                        <a:schemeClr val="bg1"/>
                      </a:solidFill>
                      <a:latin typeface="Calibri" panose="020F0502020204030204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b="1" i="1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Nea Messimvria (TAP)</a:t>
                  </a:r>
                </a:p>
              </p:txBody>
            </p:sp>
            <p:sp>
              <p:nvSpPr>
                <p:cNvPr id="314" name="TextBox 313">
                  <a:extLst>
                    <a:ext uri="{FF2B5EF4-FFF2-40B4-BE49-F238E27FC236}">
                      <a16:creationId xmlns:a16="http://schemas.microsoft.com/office/drawing/2014/main" xmlns="" id="{05F6FBB2-5B29-433F-A356-DE5BF8C64E03}"/>
                    </a:ext>
                  </a:extLst>
                </p:cNvPr>
                <p:cNvSpPr txBox="1"/>
                <p:nvPr/>
              </p:nvSpPr>
              <p:spPr>
                <a:xfrm>
                  <a:off x="6400220" y="3355225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61 Elipse">
                  <a:extLst>
                    <a:ext uri="{FF2B5EF4-FFF2-40B4-BE49-F238E27FC236}">
                      <a16:creationId xmlns:a16="http://schemas.microsoft.com/office/drawing/2014/main" xmlns="" id="{A349F07D-4427-4789-8EAC-01E3931D031C}"/>
                    </a:ext>
                  </a:extLst>
                </p:cNvPr>
                <p:cNvSpPr/>
                <p:nvPr/>
              </p:nvSpPr>
              <p:spPr>
                <a:xfrm>
                  <a:off x="7408343" y="2544086"/>
                  <a:ext cx="187698" cy="17576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B8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B81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316" name="61 Elipse">
                  <a:extLst>
                    <a:ext uri="{FF2B5EF4-FFF2-40B4-BE49-F238E27FC236}">
                      <a16:creationId xmlns:a16="http://schemas.microsoft.com/office/drawing/2014/main" xmlns="" id="{E12D2339-F852-436B-8D5F-0AB0FE1B5261}"/>
                    </a:ext>
                  </a:extLst>
                </p:cNvPr>
                <p:cNvSpPr/>
                <p:nvPr/>
              </p:nvSpPr>
              <p:spPr>
                <a:xfrm>
                  <a:off x="6983750" y="3459244"/>
                  <a:ext cx="187698" cy="17576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B8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B81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317" name="61 Elipse">
                  <a:extLst>
                    <a:ext uri="{FF2B5EF4-FFF2-40B4-BE49-F238E27FC236}">
                      <a16:creationId xmlns:a16="http://schemas.microsoft.com/office/drawing/2014/main" xmlns="" id="{2BB6B8F9-033C-4885-901D-7AB48FB16441}"/>
                    </a:ext>
                  </a:extLst>
                </p:cNvPr>
                <p:cNvSpPr/>
                <p:nvPr/>
              </p:nvSpPr>
              <p:spPr>
                <a:xfrm>
                  <a:off x="6767371" y="4840649"/>
                  <a:ext cx="187698" cy="17576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6C91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C9117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318" name="61 Elipse">
                  <a:extLst>
                    <a:ext uri="{FF2B5EF4-FFF2-40B4-BE49-F238E27FC236}">
                      <a16:creationId xmlns:a16="http://schemas.microsoft.com/office/drawing/2014/main" xmlns="" id="{FE8C7B9B-92BA-49E6-9E94-B200766FE800}"/>
                    </a:ext>
                  </a:extLst>
                </p:cNvPr>
                <p:cNvSpPr/>
                <p:nvPr/>
              </p:nvSpPr>
              <p:spPr>
                <a:xfrm>
                  <a:off x="6270480" y="5062891"/>
                  <a:ext cx="187698" cy="17576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6C91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C9117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319" name="61 Elipse">
                  <a:extLst>
                    <a:ext uri="{FF2B5EF4-FFF2-40B4-BE49-F238E27FC236}">
                      <a16:creationId xmlns:a16="http://schemas.microsoft.com/office/drawing/2014/main" xmlns="" id="{8464AC5F-AF99-4CF0-92F6-4F9447CDD96F}"/>
                    </a:ext>
                  </a:extLst>
                </p:cNvPr>
                <p:cNvSpPr/>
                <p:nvPr/>
              </p:nvSpPr>
              <p:spPr>
                <a:xfrm>
                  <a:off x="5084998" y="2980270"/>
                  <a:ext cx="187698" cy="17576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6C91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C9117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320" name="61 Elipse">
                  <a:extLst>
                    <a:ext uri="{FF2B5EF4-FFF2-40B4-BE49-F238E27FC236}">
                      <a16:creationId xmlns:a16="http://schemas.microsoft.com/office/drawing/2014/main" xmlns="" id="{01ACAD5E-6092-4422-8773-4CB40E20174E}"/>
                    </a:ext>
                  </a:extLst>
                </p:cNvPr>
                <p:cNvSpPr/>
                <p:nvPr/>
              </p:nvSpPr>
              <p:spPr>
                <a:xfrm>
                  <a:off x="5521260" y="5113869"/>
                  <a:ext cx="187698" cy="17576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6C91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C9117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321" name="61 Elipse">
                  <a:extLst>
                    <a:ext uri="{FF2B5EF4-FFF2-40B4-BE49-F238E27FC236}">
                      <a16:creationId xmlns:a16="http://schemas.microsoft.com/office/drawing/2014/main" xmlns="" id="{C94FDCC4-664C-45E9-AAF6-0097C82978C7}"/>
                    </a:ext>
                  </a:extLst>
                </p:cNvPr>
                <p:cNvSpPr/>
                <p:nvPr/>
              </p:nvSpPr>
              <p:spPr>
                <a:xfrm>
                  <a:off x="5624245" y="4117897"/>
                  <a:ext cx="187698" cy="17576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6C91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C9117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322" name="61 Elipse">
                  <a:extLst>
                    <a:ext uri="{FF2B5EF4-FFF2-40B4-BE49-F238E27FC236}">
                      <a16:creationId xmlns:a16="http://schemas.microsoft.com/office/drawing/2014/main" xmlns="" id="{1F9FE711-5B88-4C1E-80CE-13844A9E5A8B}"/>
                    </a:ext>
                  </a:extLst>
                </p:cNvPr>
                <p:cNvSpPr/>
                <p:nvPr/>
              </p:nvSpPr>
              <p:spPr>
                <a:xfrm>
                  <a:off x="7339491" y="3722254"/>
                  <a:ext cx="187698" cy="17576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B8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B81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6</a:t>
                  </a:r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xmlns="" id="{DFC0C32A-ED2C-41BD-BCB9-C434AC205184}"/>
                  </a:ext>
                </a:extLst>
              </p:cNvPr>
              <p:cNvGrpSpPr/>
              <p:nvPr/>
            </p:nvGrpSpPr>
            <p:grpSpPr>
              <a:xfrm>
                <a:off x="252662" y="-76714"/>
                <a:ext cx="11980955" cy="6418270"/>
                <a:chOff x="302218" y="86550"/>
                <a:chExt cx="11980955" cy="6418270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xmlns="" id="{9C64A7BD-30E2-4592-9129-4195DD89BFC2}"/>
                    </a:ext>
                  </a:extLst>
                </p:cNvPr>
                <p:cNvSpPr/>
                <p:nvPr/>
              </p:nvSpPr>
              <p:spPr>
                <a:xfrm rot="5400000">
                  <a:off x="6647796" y="3298462"/>
                  <a:ext cx="4330787" cy="7197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Title 1">
                  <a:extLst>
                    <a:ext uri="{FF2B5EF4-FFF2-40B4-BE49-F238E27FC236}">
                      <a16:creationId xmlns:a16="http://schemas.microsoft.com/office/drawing/2014/main" xmlns="" id="{99AE11F8-3E6E-4C48-B6B5-26A3FEBBBF9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02218" y="86550"/>
                  <a:ext cx="11980955" cy="101120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 anchorCtr="0">
                  <a:noAutofit/>
                </a:bodyPr>
                <a:lstStyle>
                  <a:lvl1pPr algn="l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800" b="1" kern="1200">
                      <a:solidFill>
                        <a:srgbClr val="002060"/>
                      </a:solidFill>
                      <a:latin typeface="Calibri" panose="020F0502020204030204" pitchFamily="34" charset="0"/>
                      <a:ea typeface="+mj-ea"/>
                      <a:cs typeface="Calibri" panose="020F0502020204030204" pitchFamily="34" charset="0"/>
                    </a:defRPr>
                  </a:lvl1pPr>
                  <a:lvl2pPr algn="l" rtl="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2pPr>
                  <a:lvl3pPr algn="l" rtl="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3pPr>
                  <a:lvl4pPr algn="l" rtl="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4pPr>
                  <a:lvl5pPr algn="l" rtl="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5pPr>
                  <a:lvl6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6pPr>
                  <a:lvl7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7pPr>
                  <a:lvl8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8pPr>
                  <a:lvl9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j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7" name="Group 206">
                  <a:extLst>
                    <a:ext uri="{FF2B5EF4-FFF2-40B4-BE49-F238E27FC236}">
                      <a16:creationId xmlns:a16="http://schemas.microsoft.com/office/drawing/2014/main" xmlns="" id="{CDC4C278-1F12-4C86-9DEF-679ECFEBB5EA}"/>
                    </a:ext>
                  </a:extLst>
                </p:cNvPr>
                <p:cNvGrpSpPr/>
                <p:nvPr/>
              </p:nvGrpSpPr>
              <p:grpSpPr>
                <a:xfrm>
                  <a:off x="2409239" y="550081"/>
                  <a:ext cx="6602715" cy="5954739"/>
                  <a:chOff x="473725" y="1623871"/>
                  <a:chExt cx="4866454" cy="4659189"/>
                </a:xfrm>
              </p:grpSpPr>
              <p:sp>
                <p:nvSpPr>
                  <p:cNvPr id="254" name="Forma libre 9">
                    <a:extLst>
                      <a:ext uri="{FF2B5EF4-FFF2-40B4-BE49-F238E27FC236}">
                        <a16:creationId xmlns:a16="http://schemas.microsoft.com/office/drawing/2014/main" xmlns="" id="{8B5D5D01-AC76-4F18-B4D7-22990F2FCD11}"/>
                      </a:ext>
                    </a:extLst>
                  </p:cNvPr>
                  <p:cNvSpPr/>
                  <p:nvPr/>
                </p:nvSpPr>
                <p:spPr>
                  <a:xfrm>
                    <a:off x="2707617" y="4228877"/>
                    <a:ext cx="519173" cy="45719"/>
                  </a:xfrm>
                  <a:custGeom>
                    <a:avLst/>
                    <a:gdLst>
                      <a:gd name="connsiteX0" fmla="*/ 0 w 1676400"/>
                      <a:gd name="connsiteY0" fmla="*/ 83753 h 490505"/>
                      <a:gd name="connsiteX1" fmla="*/ 101600 w 1676400"/>
                      <a:gd name="connsiteY1" fmla="*/ 7553 h 490505"/>
                      <a:gd name="connsiteX2" fmla="*/ 228600 w 1676400"/>
                      <a:gd name="connsiteY2" fmla="*/ 7553 h 490505"/>
                      <a:gd name="connsiteX3" fmla="*/ 330200 w 1676400"/>
                      <a:gd name="connsiteY3" fmla="*/ 49886 h 490505"/>
                      <a:gd name="connsiteX4" fmla="*/ 414867 w 1676400"/>
                      <a:gd name="connsiteY4" fmla="*/ 151486 h 490505"/>
                      <a:gd name="connsiteX5" fmla="*/ 499533 w 1676400"/>
                      <a:gd name="connsiteY5" fmla="*/ 286953 h 490505"/>
                      <a:gd name="connsiteX6" fmla="*/ 567267 w 1676400"/>
                      <a:gd name="connsiteY6" fmla="*/ 354686 h 490505"/>
                      <a:gd name="connsiteX7" fmla="*/ 643467 w 1676400"/>
                      <a:gd name="connsiteY7" fmla="*/ 422419 h 490505"/>
                      <a:gd name="connsiteX8" fmla="*/ 694267 w 1676400"/>
                      <a:gd name="connsiteY8" fmla="*/ 439353 h 490505"/>
                      <a:gd name="connsiteX9" fmla="*/ 872067 w 1676400"/>
                      <a:gd name="connsiteY9" fmla="*/ 473219 h 490505"/>
                      <a:gd name="connsiteX10" fmla="*/ 1016000 w 1676400"/>
                      <a:gd name="connsiteY10" fmla="*/ 490153 h 490505"/>
                      <a:gd name="connsiteX11" fmla="*/ 1210733 w 1676400"/>
                      <a:gd name="connsiteY11" fmla="*/ 481686 h 490505"/>
                      <a:gd name="connsiteX12" fmla="*/ 1380067 w 1676400"/>
                      <a:gd name="connsiteY12" fmla="*/ 447819 h 490505"/>
                      <a:gd name="connsiteX13" fmla="*/ 1557867 w 1676400"/>
                      <a:gd name="connsiteY13" fmla="*/ 346219 h 490505"/>
                      <a:gd name="connsiteX14" fmla="*/ 1676400 w 1676400"/>
                      <a:gd name="connsiteY14" fmla="*/ 270019 h 490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76400" h="490505">
                        <a:moveTo>
                          <a:pt x="0" y="83753"/>
                        </a:moveTo>
                        <a:cubicBezTo>
                          <a:pt x="31750" y="52003"/>
                          <a:pt x="63500" y="20253"/>
                          <a:pt x="101600" y="7553"/>
                        </a:cubicBezTo>
                        <a:cubicBezTo>
                          <a:pt x="139700" y="-5147"/>
                          <a:pt x="190500" y="498"/>
                          <a:pt x="228600" y="7553"/>
                        </a:cubicBezTo>
                        <a:cubicBezTo>
                          <a:pt x="266700" y="14608"/>
                          <a:pt x="299156" y="25897"/>
                          <a:pt x="330200" y="49886"/>
                        </a:cubicBezTo>
                        <a:cubicBezTo>
                          <a:pt x="361244" y="73875"/>
                          <a:pt x="386645" y="111975"/>
                          <a:pt x="414867" y="151486"/>
                        </a:cubicBezTo>
                        <a:cubicBezTo>
                          <a:pt x="443089" y="190997"/>
                          <a:pt x="474133" y="253086"/>
                          <a:pt x="499533" y="286953"/>
                        </a:cubicBezTo>
                        <a:cubicBezTo>
                          <a:pt x="524933" y="320820"/>
                          <a:pt x="543278" y="332108"/>
                          <a:pt x="567267" y="354686"/>
                        </a:cubicBezTo>
                        <a:cubicBezTo>
                          <a:pt x="591256" y="377264"/>
                          <a:pt x="622300" y="408308"/>
                          <a:pt x="643467" y="422419"/>
                        </a:cubicBezTo>
                        <a:cubicBezTo>
                          <a:pt x="664634" y="436530"/>
                          <a:pt x="656167" y="430886"/>
                          <a:pt x="694267" y="439353"/>
                        </a:cubicBezTo>
                        <a:cubicBezTo>
                          <a:pt x="732367" y="447820"/>
                          <a:pt x="818445" y="464752"/>
                          <a:pt x="872067" y="473219"/>
                        </a:cubicBezTo>
                        <a:cubicBezTo>
                          <a:pt x="925689" y="481686"/>
                          <a:pt x="959556" y="488742"/>
                          <a:pt x="1016000" y="490153"/>
                        </a:cubicBezTo>
                        <a:cubicBezTo>
                          <a:pt x="1072444" y="491564"/>
                          <a:pt x="1150055" y="488742"/>
                          <a:pt x="1210733" y="481686"/>
                        </a:cubicBezTo>
                        <a:cubicBezTo>
                          <a:pt x="1271411" y="474630"/>
                          <a:pt x="1322211" y="470397"/>
                          <a:pt x="1380067" y="447819"/>
                        </a:cubicBezTo>
                        <a:cubicBezTo>
                          <a:pt x="1437923" y="425241"/>
                          <a:pt x="1508478" y="375852"/>
                          <a:pt x="1557867" y="346219"/>
                        </a:cubicBezTo>
                        <a:cubicBezTo>
                          <a:pt x="1607256" y="316586"/>
                          <a:pt x="1659467" y="282719"/>
                          <a:pt x="1676400" y="270019"/>
                        </a:cubicBezTo>
                      </a:path>
                    </a:pathLst>
                  </a:custGeom>
                  <a:noFill/>
                  <a:ln>
                    <a:prstDash val="dash"/>
                    <a:headEnd type="triangle" w="lg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5" name="Forma libre 9">
                    <a:extLst>
                      <a:ext uri="{FF2B5EF4-FFF2-40B4-BE49-F238E27FC236}">
                        <a16:creationId xmlns:a16="http://schemas.microsoft.com/office/drawing/2014/main" xmlns="" id="{34883056-BFF2-42DE-996F-E07A1791D78A}"/>
                      </a:ext>
                    </a:extLst>
                  </p:cNvPr>
                  <p:cNvSpPr/>
                  <p:nvPr/>
                </p:nvSpPr>
                <p:spPr>
                  <a:xfrm>
                    <a:off x="2836202" y="5219490"/>
                    <a:ext cx="519173" cy="45719"/>
                  </a:xfrm>
                  <a:custGeom>
                    <a:avLst/>
                    <a:gdLst>
                      <a:gd name="connsiteX0" fmla="*/ 0 w 1676400"/>
                      <a:gd name="connsiteY0" fmla="*/ 83753 h 490505"/>
                      <a:gd name="connsiteX1" fmla="*/ 101600 w 1676400"/>
                      <a:gd name="connsiteY1" fmla="*/ 7553 h 490505"/>
                      <a:gd name="connsiteX2" fmla="*/ 228600 w 1676400"/>
                      <a:gd name="connsiteY2" fmla="*/ 7553 h 490505"/>
                      <a:gd name="connsiteX3" fmla="*/ 330200 w 1676400"/>
                      <a:gd name="connsiteY3" fmla="*/ 49886 h 490505"/>
                      <a:gd name="connsiteX4" fmla="*/ 414867 w 1676400"/>
                      <a:gd name="connsiteY4" fmla="*/ 151486 h 490505"/>
                      <a:gd name="connsiteX5" fmla="*/ 499533 w 1676400"/>
                      <a:gd name="connsiteY5" fmla="*/ 286953 h 490505"/>
                      <a:gd name="connsiteX6" fmla="*/ 567267 w 1676400"/>
                      <a:gd name="connsiteY6" fmla="*/ 354686 h 490505"/>
                      <a:gd name="connsiteX7" fmla="*/ 643467 w 1676400"/>
                      <a:gd name="connsiteY7" fmla="*/ 422419 h 490505"/>
                      <a:gd name="connsiteX8" fmla="*/ 694267 w 1676400"/>
                      <a:gd name="connsiteY8" fmla="*/ 439353 h 490505"/>
                      <a:gd name="connsiteX9" fmla="*/ 872067 w 1676400"/>
                      <a:gd name="connsiteY9" fmla="*/ 473219 h 490505"/>
                      <a:gd name="connsiteX10" fmla="*/ 1016000 w 1676400"/>
                      <a:gd name="connsiteY10" fmla="*/ 490153 h 490505"/>
                      <a:gd name="connsiteX11" fmla="*/ 1210733 w 1676400"/>
                      <a:gd name="connsiteY11" fmla="*/ 481686 h 490505"/>
                      <a:gd name="connsiteX12" fmla="*/ 1380067 w 1676400"/>
                      <a:gd name="connsiteY12" fmla="*/ 447819 h 490505"/>
                      <a:gd name="connsiteX13" fmla="*/ 1557867 w 1676400"/>
                      <a:gd name="connsiteY13" fmla="*/ 346219 h 490505"/>
                      <a:gd name="connsiteX14" fmla="*/ 1676400 w 1676400"/>
                      <a:gd name="connsiteY14" fmla="*/ 270019 h 490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76400" h="490505">
                        <a:moveTo>
                          <a:pt x="0" y="83753"/>
                        </a:moveTo>
                        <a:cubicBezTo>
                          <a:pt x="31750" y="52003"/>
                          <a:pt x="63500" y="20253"/>
                          <a:pt x="101600" y="7553"/>
                        </a:cubicBezTo>
                        <a:cubicBezTo>
                          <a:pt x="139700" y="-5147"/>
                          <a:pt x="190500" y="498"/>
                          <a:pt x="228600" y="7553"/>
                        </a:cubicBezTo>
                        <a:cubicBezTo>
                          <a:pt x="266700" y="14608"/>
                          <a:pt x="299156" y="25897"/>
                          <a:pt x="330200" y="49886"/>
                        </a:cubicBezTo>
                        <a:cubicBezTo>
                          <a:pt x="361244" y="73875"/>
                          <a:pt x="386645" y="111975"/>
                          <a:pt x="414867" y="151486"/>
                        </a:cubicBezTo>
                        <a:cubicBezTo>
                          <a:pt x="443089" y="190997"/>
                          <a:pt x="474133" y="253086"/>
                          <a:pt x="499533" y="286953"/>
                        </a:cubicBezTo>
                        <a:cubicBezTo>
                          <a:pt x="524933" y="320820"/>
                          <a:pt x="543278" y="332108"/>
                          <a:pt x="567267" y="354686"/>
                        </a:cubicBezTo>
                        <a:cubicBezTo>
                          <a:pt x="591256" y="377264"/>
                          <a:pt x="622300" y="408308"/>
                          <a:pt x="643467" y="422419"/>
                        </a:cubicBezTo>
                        <a:cubicBezTo>
                          <a:pt x="664634" y="436530"/>
                          <a:pt x="656167" y="430886"/>
                          <a:pt x="694267" y="439353"/>
                        </a:cubicBezTo>
                        <a:cubicBezTo>
                          <a:pt x="732367" y="447820"/>
                          <a:pt x="818445" y="464752"/>
                          <a:pt x="872067" y="473219"/>
                        </a:cubicBezTo>
                        <a:cubicBezTo>
                          <a:pt x="925689" y="481686"/>
                          <a:pt x="959556" y="488742"/>
                          <a:pt x="1016000" y="490153"/>
                        </a:cubicBezTo>
                        <a:cubicBezTo>
                          <a:pt x="1072444" y="491564"/>
                          <a:pt x="1150055" y="488742"/>
                          <a:pt x="1210733" y="481686"/>
                        </a:cubicBezTo>
                        <a:cubicBezTo>
                          <a:pt x="1271411" y="474630"/>
                          <a:pt x="1322211" y="470397"/>
                          <a:pt x="1380067" y="447819"/>
                        </a:cubicBezTo>
                        <a:cubicBezTo>
                          <a:pt x="1437923" y="425241"/>
                          <a:pt x="1508478" y="375852"/>
                          <a:pt x="1557867" y="346219"/>
                        </a:cubicBezTo>
                        <a:cubicBezTo>
                          <a:pt x="1607256" y="316586"/>
                          <a:pt x="1659467" y="282719"/>
                          <a:pt x="1676400" y="270019"/>
                        </a:cubicBezTo>
                      </a:path>
                    </a:pathLst>
                  </a:custGeom>
                  <a:noFill/>
                  <a:ln>
                    <a:prstDash val="dash"/>
                    <a:headEnd type="triangle" w="lg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6" name="62 Elipse">
                    <a:extLst>
                      <a:ext uri="{FF2B5EF4-FFF2-40B4-BE49-F238E27FC236}">
                        <a16:creationId xmlns:a16="http://schemas.microsoft.com/office/drawing/2014/main" xmlns="" id="{1E950191-D6C6-4FFD-8FE9-63459879E110}"/>
                      </a:ext>
                    </a:extLst>
                  </p:cNvPr>
                  <p:cNvSpPr/>
                  <p:nvPr/>
                </p:nvSpPr>
                <p:spPr>
                  <a:xfrm>
                    <a:off x="3506163" y="5292514"/>
                    <a:ext cx="155166" cy="16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3399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9966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4</a:t>
                    </a:r>
                    <a:endParaRPr kumimoji="0" lang="es-ES" sz="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9966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7" name="198 CuadroTexto">
                    <a:extLst>
                      <a:ext uri="{FF2B5EF4-FFF2-40B4-BE49-F238E27FC236}">
                        <a16:creationId xmlns:a16="http://schemas.microsoft.com/office/drawing/2014/main" xmlns="" id="{7D808EAF-FE08-4339-9CC8-C0FD2132BFCA}"/>
                      </a:ext>
                    </a:extLst>
                  </p:cNvPr>
                  <p:cNvSpPr txBox="1"/>
                  <p:nvPr/>
                </p:nvSpPr>
                <p:spPr>
                  <a:xfrm>
                    <a:off x="2843356" y="4275712"/>
                    <a:ext cx="1083954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C78A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W. Macedonia</a:t>
                    </a:r>
                  </a:p>
                </p:txBody>
              </p:sp>
              <p:sp>
                <p:nvSpPr>
                  <p:cNvPr id="258" name="198 CuadroTexto">
                    <a:extLst>
                      <a:ext uri="{FF2B5EF4-FFF2-40B4-BE49-F238E27FC236}">
                        <a16:creationId xmlns:a16="http://schemas.microsoft.com/office/drawing/2014/main" xmlns="" id="{CA642883-8599-41E6-9993-BCF8F8EA1B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90302" y="5261480"/>
                    <a:ext cx="1083954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C78A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W. Greece</a:t>
                    </a:r>
                  </a:p>
                </p:txBody>
              </p:sp>
              <p:sp>
                <p:nvSpPr>
                  <p:cNvPr id="259" name="62 Elipse">
                    <a:extLst>
                      <a:ext uri="{FF2B5EF4-FFF2-40B4-BE49-F238E27FC236}">
                        <a16:creationId xmlns:a16="http://schemas.microsoft.com/office/drawing/2014/main" xmlns="" id="{FCC2FCF4-8003-4E29-A3CF-6E81BD898C3C}"/>
                      </a:ext>
                    </a:extLst>
                  </p:cNvPr>
                  <p:cNvSpPr/>
                  <p:nvPr/>
                </p:nvSpPr>
                <p:spPr>
                  <a:xfrm>
                    <a:off x="2808555" y="5293725"/>
                    <a:ext cx="155166" cy="16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385D8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ES_tradnl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5D8A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2</a:t>
                    </a:r>
                    <a:endParaRPr kumimoji="0" lang="es-ES" sz="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85D8A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60" name="Group 259">
                    <a:extLst>
                      <a:ext uri="{FF2B5EF4-FFF2-40B4-BE49-F238E27FC236}">
                        <a16:creationId xmlns:a16="http://schemas.microsoft.com/office/drawing/2014/main" xmlns="" id="{8CC7A1AE-8FA7-4542-B0FE-7D98A9D64CAC}"/>
                      </a:ext>
                    </a:extLst>
                  </p:cNvPr>
                  <p:cNvGrpSpPr/>
                  <p:nvPr/>
                </p:nvGrpSpPr>
                <p:grpSpPr>
                  <a:xfrm>
                    <a:off x="473725" y="1623871"/>
                    <a:ext cx="4866454" cy="4659189"/>
                    <a:chOff x="315587" y="1685888"/>
                    <a:chExt cx="4866454" cy="4659189"/>
                  </a:xfrm>
                </p:grpSpPr>
                <p:grpSp>
                  <p:nvGrpSpPr>
                    <p:cNvPr id="261" name="178 Grupo">
                      <a:extLst>
                        <a:ext uri="{FF2B5EF4-FFF2-40B4-BE49-F238E27FC236}">
                          <a16:creationId xmlns:a16="http://schemas.microsoft.com/office/drawing/2014/main" xmlns="" id="{722A249D-9465-4670-9CBB-61D56CC5C4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5587" y="1685888"/>
                      <a:ext cx="4866454" cy="4659189"/>
                      <a:chOff x="673384" y="1120593"/>
                      <a:chExt cx="5298628" cy="4914901"/>
                    </a:xfrm>
                  </p:grpSpPr>
                  <p:pic>
                    <p:nvPicPr>
                      <p:cNvPr id="272" name="Picture 2">
                        <a:extLst>
                          <a:ext uri="{FF2B5EF4-FFF2-40B4-BE49-F238E27FC236}">
                            <a16:creationId xmlns:a16="http://schemas.microsoft.com/office/drawing/2014/main" xmlns="" id="{DBF08B69-75BE-407F-89F3-9B7E8ACDF8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3" cstate="email">
                        <a:duotone>
                          <a:schemeClr val="accent1">
                            <a:shade val="45000"/>
                            <a:satMod val="135000"/>
                          </a:scheme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xmlns=""/>
                          </a:ext>
                        </a:extLst>
                      </a:blip>
                      <a:srcRect/>
                      <a:stretch/>
                    </p:blipFill>
                    <p:spPr bwMode="auto">
                      <a:xfrm>
                        <a:off x="1009490" y="1120593"/>
                        <a:ext cx="4962522" cy="4914901"/>
                      </a:xfrm>
                      <a:prstGeom prst="ellipse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sp>
                    <p:nvSpPr>
                      <p:cNvPr id="273" name="195 CuadroTexto">
                        <a:extLst>
                          <a:ext uri="{FF2B5EF4-FFF2-40B4-BE49-F238E27FC236}">
                            <a16:creationId xmlns:a16="http://schemas.microsoft.com/office/drawing/2014/main" xmlns="" id="{CE3B0018-D711-4622-A008-AD92D945B5C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3384" y="3716827"/>
                        <a:ext cx="1180217" cy="2272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Italy</a:t>
                        </a:r>
                      </a:p>
                    </p:txBody>
                  </p:sp>
                  <p:sp>
                    <p:nvSpPr>
                      <p:cNvPr id="274" name="196 CuadroTexto">
                        <a:extLst>
                          <a:ext uri="{FF2B5EF4-FFF2-40B4-BE49-F238E27FC236}">
                            <a16:creationId xmlns:a16="http://schemas.microsoft.com/office/drawing/2014/main" xmlns="" id="{A408C417-783E-4704-AA58-F52A65C31B7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28304" y="2696648"/>
                        <a:ext cx="1180217" cy="1905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Bulgaria</a:t>
                        </a:r>
                      </a:p>
                    </p:txBody>
                  </p:sp>
                  <p:sp>
                    <p:nvSpPr>
                      <p:cNvPr id="275" name="197 CuadroTexto">
                        <a:extLst>
                          <a:ext uri="{FF2B5EF4-FFF2-40B4-BE49-F238E27FC236}">
                            <a16:creationId xmlns:a16="http://schemas.microsoft.com/office/drawing/2014/main" xmlns="" id="{C2886D8E-C6D1-4AB8-ABED-9DE8C4EE500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70157" y="3565744"/>
                        <a:ext cx="1180217" cy="1905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Albania</a:t>
                        </a:r>
                      </a:p>
                    </p:txBody>
                  </p:sp>
                  <p:sp>
                    <p:nvSpPr>
                      <p:cNvPr id="276" name="198 CuadroTexto">
                        <a:extLst>
                          <a:ext uri="{FF2B5EF4-FFF2-40B4-BE49-F238E27FC236}">
                            <a16:creationId xmlns:a16="http://schemas.microsoft.com/office/drawing/2014/main" xmlns="" id="{20CF0575-9E80-4FB9-B3B9-C22025230B6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794399" y="3010312"/>
                        <a:ext cx="1180217" cy="30483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North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Macedonia</a:t>
                        </a:r>
                      </a:p>
                    </p:txBody>
                  </p:sp>
                </p:grpSp>
                <p:sp>
                  <p:nvSpPr>
                    <p:cNvPr id="262" name="Forma libre 2">
                      <a:extLst>
                        <a:ext uri="{FF2B5EF4-FFF2-40B4-BE49-F238E27FC236}">
                          <a16:creationId xmlns:a16="http://schemas.microsoft.com/office/drawing/2014/main" xmlns="" id="{38AA5944-D289-4CC3-B213-3E2DD8A1A1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37803" y="3933698"/>
                      <a:ext cx="1282916" cy="1386448"/>
                    </a:xfrm>
                    <a:custGeom>
                      <a:avLst/>
                      <a:gdLst>
                        <a:gd name="connsiteX0" fmla="*/ 1710554 w 1710554"/>
                        <a:gd name="connsiteY0" fmla="*/ 139609 h 1680543"/>
                        <a:gd name="connsiteX1" fmla="*/ 1575088 w 1710554"/>
                        <a:gd name="connsiteY1" fmla="*/ 88809 h 1680543"/>
                        <a:gd name="connsiteX2" fmla="*/ 1448088 w 1710554"/>
                        <a:gd name="connsiteY2" fmla="*/ 12609 h 1680543"/>
                        <a:gd name="connsiteX3" fmla="*/ 1312621 w 1710554"/>
                        <a:gd name="connsiteY3" fmla="*/ 4143 h 1680543"/>
                        <a:gd name="connsiteX4" fmla="*/ 1058621 w 1710554"/>
                        <a:gd name="connsiteY4" fmla="*/ 54943 h 1680543"/>
                        <a:gd name="connsiteX5" fmla="*/ 957021 w 1710554"/>
                        <a:gd name="connsiteY5" fmla="*/ 71876 h 1680543"/>
                        <a:gd name="connsiteX6" fmla="*/ 821554 w 1710554"/>
                        <a:gd name="connsiteY6" fmla="*/ 12609 h 1680543"/>
                        <a:gd name="connsiteX7" fmla="*/ 372821 w 1710554"/>
                        <a:gd name="connsiteY7" fmla="*/ 4143 h 1680543"/>
                        <a:gd name="connsiteX8" fmla="*/ 144221 w 1710554"/>
                        <a:gd name="connsiteY8" fmla="*/ 29543 h 1680543"/>
                        <a:gd name="connsiteX9" fmla="*/ 110354 w 1710554"/>
                        <a:gd name="connsiteY9" fmla="*/ 258143 h 1680543"/>
                        <a:gd name="connsiteX10" fmla="*/ 288 w 1710554"/>
                        <a:gd name="connsiteY10" fmla="*/ 368209 h 1680543"/>
                        <a:gd name="connsiteX11" fmla="*/ 76488 w 1710554"/>
                        <a:gd name="connsiteY11" fmla="*/ 706876 h 1680543"/>
                        <a:gd name="connsiteX12" fmla="*/ 17221 w 1710554"/>
                        <a:gd name="connsiteY12" fmla="*/ 943943 h 1680543"/>
                        <a:gd name="connsiteX13" fmla="*/ 17221 w 1710554"/>
                        <a:gd name="connsiteY13" fmla="*/ 1147143 h 1680543"/>
                        <a:gd name="connsiteX14" fmla="*/ 25688 w 1710554"/>
                        <a:gd name="connsiteY14" fmla="*/ 1206409 h 1680543"/>
                        <a:gd name="connsiteX15" fmla="*/ 203488 w 1710554"/>
                        <a:gd name="connsiteY15" fmla="*/ 1350343 h 1680543"/>
                        <a:gd name="connsiteX16" fmla="*/ 381288 w 1710554"/>
                        <a:gd name="connsiteY16" fmla="*/ 1443476 h 1680543"/>
                        <a:gd name="connsiteX17" fmla="*/ 474421 w 1710554"/>
                        <a:gd name="connsiteY17" fmla="*/ 1511209 h 1680543"/>
                        <a:gd name="connsiteX18" fmla="*/ 584488 w 1710554"/>
                        <a:gd name="connsiteY18" fmla="*/ 1570476 h 1680543"/>
                        <a:gd name="connsiteX19" fmla="*/ 660688 w 1710554"/>
                        <a:gd name="connsiteY19" fmla="*/ 1578943 h 1680543"/>
                        <a:gd name="connsiteX20" fmla="*/ 635288 w 1710554"/>
                        <a:gd name="connsiteY20" fmla="*/ 1680543 h 1680543"/>
                        <a:gd name="connsiteX21" fmla="*/ 635288 w 1710554"/>
                        <a:gd name="connsiteY21" fmla="*/ 1680543 h 16805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710554" h="1680543">
                          <a:moveTo>
                            <a:pt x="1710554" y="139609"/>
                          </a:moveTo>
                          <a:cubicBezTo>
                            <a:pt x="1664693" y="124792"/>
                            <a:pt x="1618832" y="109976"/>
                            <a:pt x="1575088" y="88809"/>
                          </a:cubicBezTo>
                          <a:cubicBezTo>
                            <a:pt x="1531344" y="67642"/>
                            <a:pt x="1491832" y="26720"/>
                            <a:pt x="1448088" y="12609"/>
                          </a:cubicBezTo>
                          <a:cubicBezTo>
                            <a:pt x="1404344" y="-1502"/>
                            <a:pt x="1377532" y="-2913"/>
                            <a:pt x="1312621" y="4143"/>
                          </a:cubicBezTo>
                          <a:cubicBezTo>
                            <a:pt x="1247710" y="11199"/>
                            <a:pt x="1117888" y="43654"/>
                            <a:pt x="1058621" y="54943"/>
                          </a:cubicBezTo>
                          <a:cubicBezTo>
                            <a:pt x="999354" y="66232"/>
                            <a:pt x="996532" y="78932"/>
                            <a:pt x="957021" y="71876"/>
                          </a:cubicBezTo>
                          <a:cubicBezTo>
                            <a:pt x="917510" y="64820"/>
                            <a:pt x="918921" y="23898"/>
                            <a:pt x="821554" y="12609"/>
                          </a:cubicBezTo>
                          <a:cubicBezTo>
                            <a:pt x="724187" y="1320"/>
                            <a:pt x="485710" y="1321"/>
                            <a:pt x="372821" y="4143"/>
                          </a:cubicBezTo>
                          <a:cubicBezTo>
                            <a:pt x="259932" y="6965"/>
                            <a:pt x="187965" y="-12790"/>
                            <a:pt x="144221" y="29543"/>
                          </a:cubicBezTo>
                          <a:cubicBezTo>
                            <a:pt x="100477" y="71876"/>
                            <a:pt x="134343" y="201699"/>
                            <a:pt x="110354" y="258143"/>
                          </a:cubicBezTo>
                          <a:cubicBezTo>
                            <a:pt x="86365" y="314587"/>
                            <a:pt x="5932" y="293420"/>
                            <a:pt x="288" y="368209"/>
                          </a:cubicBezTo>
                          <a:cubicBezTo>
                            <a:pt x="-5356" y="442998"/>
                            <a:pt x="73666" y="610920"/>
                            <a:pt x="76488" y="706876"/>
                          </a:cubicBezTo>
                          <a:cubicBezTo>
                            <a:pt x="79310" y="802832"/>
                            <a:pt x="27099" y="870565"/>
                            <a:pt x="17221" y="943943"/>
                          </a:cubicBezTo>
                          <a:cubicBezTo>
                            <a:pt x="7343" y="1017321"/>
                            <a:pt x="15810" y="1103399"/>
                            <a:pt x="17221" y="1147143"/>
                          </a:cubicBezTo>
                          <a:cubicBezTo>
                            <a:pt x="18632" y="1190887"/>
                            <a:pt x="-5356" y="1172542"/>
                            <a:pt x="25688" y="1206409"/>
                          </a:cubicBezTo>
                          <a:cubicBezTo>
                            <a:pt x="56732" y="1240276"/>
                            <a:pt x="144221" y="1310832"/>
                            <a:pt x="203488" y="1350343"/>
                          </a:cubicBezTo>
                          <a:cubicBezTo>
                            <a:pt x="262755" y="1389854"/>
                            <a:pt x="336133" y="1416665"/>
                            <a:pt x="381288" y="1443476"/>
                          </a:cubicBezTo>
                          <a:cubicBezTo>
                            <a:pt x="426443" y="1470287"/>
                            <a:pt x="440554" y="1490042"/>
                            <a:pt x="474421" y="1511209"/>
                          </a:cubicBezTo>
                          <a:cubicBezTo>
                            <a:pt x="508288" y="1532376"/>
                            <a:pt x="553444" y="1559187"/>
                            <a:pt x="584488" y="1570476"/>
                          </a:cubicBezTo>
                          <a:cubicBezTo>
                            <a:pt x="615532" y="1581765"/>
                            <a:pt x="652221" y="1560599"/>
                            <a:pt x="660688" y="1578943"/>
                          </a:cubicBezTo>
                          <a:cubicBezTo>
                            <a:pt x="669155" y="1597287"/>
                            <a:pt x="635288" y="1680543"/>
                            <a:pt x="635288" y="1680543"/>
                          </a:cubicBezTo>
                          <a:lnTo>
                            <a:pt x="635288" y="1680543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6C9117"/>
                      </a:solidFill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3" name="Forma libre 3">
                      <a:extLst>
                        <a:ext uri="{FF2B5EF4-FFF2-40B4-BE49-F238E27FC236}">
                          <a16:creationId xmlns:a16="http://schemas.microsoft.com/office/drawing/2014/main" xmlns="" id="{C42F1A2C-44C9-4962-A319-49816FAF6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1498" y="5181175"/>
                      <a:ext cx="450850" cy="373957"/>
                    </a:xfrm>
                    <a:custGeom>
                      <a:avLst/>
                      <a:gdLst>
                        <a:gd name="connsiteX0" fmla="*/ 601133 w 601133"/>
                        <a:gd name="connsiteY0" fmla="*/ 0 h 453281"/>
                        <a:gd name="connsiteX1" fmla="*/ 474133 w 601133"/>
                        <a:gd name="connsiteY1" fmla="*/ 50800 h 453281"/>
                        <a:gd name="connsiteX2" fmla="*/ 372533 w 601133"/>
                        <a:gd name="connsiteY2" fmla="*/ 135466 h 453281"/>
                        <a:gd name="connsiteX3" fmla="*/ 228600 w 601133"/>
                        <a:gd name="connsiteY3" fmla="*/ 237066 h 453281"/>
                        <a:gd name="connsiteX4" fmla="*/ 237066 w 601133"/>
                        <a:gd name="connsiteY4" fmla="*/ 338666 h 453281"/>
                        <a:gd name="connsiteX5" fmla="*/ 110066 w 601133"/>
                        <a:gd name="connsiteY5" fmla="*/ 440266 h 453281"/>
                        <a:gd name="connsiteX6" fmla="*/ 0 w 601133"/>
                        <a:gd name="connsiteY6" fmla="*/ 448733 h 4532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01133" h="453281">
                          <a:moveTo>
                            <a:pt x="601133" y="0"/>
                          </a:moveTo>
                          <a:cubicBezTo>
                            <a:pt x="556683" y="14111"/>
                            <a:pt x="512233" y="28222"/>
                            <a:pt x="474133" y="50800"/>
                          </a:cubicBezTo>
                          <a:cubicBezTo>
                            <a:pt x="436033" y="73378"/>
                            <a:pt x="413455" y="104422"/>
                            <a:pt x="372533" y="135466"/>
                          </a:cubicBezTo>
                          <a:cubicBezTo>
                            <a:pt x="331611" y="166510"/>
                            <a:pt x="251178" y="203199"/>
                            <a:pt x="228600" y="237066"/>
                          </a:cubicBezTo>
                          <a:cubicBezTo>
                            <a:pt x="206022" y="270933"/>
                            <a:pt x="256822" y="304799"/>
                            <a:pt x="237066" y="338666"/>
                          </a:cubicBezTo>
                          <a:cubicBezTo>
                            <a:pt x="217310" y="372533"/>
                            <a:pt x="149577" y="421922"/>
                            <a:pt x="110066" y="440266"/>
                          </a:cubicBezTo>
                          <a:cubicBezTo>
                            <a:pt x="70555" y="458610"/>
                            <a:pt x="35277" y="453671"/>
                            <a:pt x="0" y="448733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6C9117"/>
                      </a:solidFill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4" name="172 Elipse">
                      <a:extLst>
                        <a:ext uri="{FF2B5EF4-FFF2-40B4-BE49-F238E27FC236}">
                          <a16:creationId xmlns:a16="http://schemas.microsoft.com/office/drawing/2014/main" xmlns="" id="{C211DA20-A5E7-4069-A1A5-981CA38458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82987" y="3789316"/>
                      <a:ext cx="81000" cy="89100"/>
                    </a:xfrm>
                    <a:prstGeom prst="ellipse">
                      <a:avLst/>
                    </a:prstGeom>
                    <a:solidFill>
                      <a:srgbClr val="06205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5" name="Forma libre 5">
                      <a:extLst>
                        <a:ext uri="{FF2B5EF4-FFF2-40B4-BE49-F238E27FC236}">
                          <a16:creationId xmlns:a16="http://schemas.microsoft.com/office/drawing/2014/main" xmlns="" id="{896836AF-9D4D-4B54-ADCA-E6853BBA99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36469" y="5208384"/>
                      <a:ext cx="38100" cy="83820"/>
                    </a:xfrm>
                    <a:custGeom>
                      <a:avLst/>
                      <a:gdLst>
                        <a:gd name="connsiteX0" fmla="*/ 0 w 50800"/>
                        <a:gd name="connsiteY0" fmla="*/ 0 h 101600"/>
                        <a:gd name="connsiteX1" fmla="*/ 50800 w 50800"/>
                        <a:gd name="connsiteY1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0800" h="101600">
                          <a:moveTo>
                            <a:pt x="0" y="0"/>
                          </a:moveTo>
                          <a:lnTo>
                            <a:pt x="50800" y="101600"/>
                          </a:lnTo>
                        </a:path>
                      </a:pathLst>
                    </a:custGeom>
                    <a:noFill/>
                    <a:ln>
                      <a:solidFill>
                        <a:srgbClr val="6C911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6" name="58 Elipse">
                      <a:extLst>
                        <a:ext uri="{FF2B5EF4-FFF2-40B4-BE49-F238E27FC236}">
                          <a16:creationId xmlns:a16="http://schemas.microsoft.com/office/drawing/2014/main" xmlns="" id="{5FF3DE85-1808-48C9-B4AA-28271A70C9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7393" y="4107836"/>
                      <a:ext cx="81000" cy="89100"/>
                    </a:xfrm>
                    <a:prstGeom prst="ellipse">
                      <a:avLst/>
                    </a:prstGeom>
                    <a:solidFill>
                      <a:srgbClr val="06205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7" name="Forma libre 19">
                      <a:extLst>
                        <a:ext uri="{FF2B5EF4-FFF2-40B4-BE49-F238E27FC236}">
                          <a16:creationId xmlns:a16="http://schemas.microsoft.com/office/drawing/2014/main" xmlns="" id="{95B1A41E-122E-4782-B502-AF0C2411AE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01197" y="3784201"/>
                      <a:ext cx="315094" cy="311886"/>
                    </a:xfrm>
                    <a:custGeom>
                      <a:avLst/>
                      <a:gdLst>
                        <a:gd name="connsiteX0" fmla="*/ 0 w 279400"/>
                        <a:gd name="connsiteY0" fmla="*/ 0 h 397934"/>
                        <a:gd name="connsiteX1" fmla="*/ 143934 w 279400"/>
                        <a:gd name="connsiteY1" fmla="*/ 143934 h 397934"/>
                        <a:gd name="connsiteX2" fmla="*/ 279400 w 279400"/>
                        <a:gd name="connsiteY2" fmla="*/ 397934 h 397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79400" h="397934">
                          <a:moveTo>
                            <a:pt x="0" y="0"/>
                          </a:moveTo>
                          <a:cubicBezTo>
                            <a:pt x="48683" y="38806"/>
                            <a:pt x="97367" y="77612"/>
                            <a:pt x="143934" y="143934"/>
                          </a:cubicBezTo>
                          <a:cubicBezTo>
                            <a:pt x="190501" y="210256"/>
                            <a:pt x="234950" y="304095"/>
                            <a:pt x="279400" y="397934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prstDash val="sysDash"/>
                      <a:headEnd type="triangle" w="lg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8" name="167 Elipse">
                      <a:extLst>
                        <a:ext uri="{FF2B5EF4-FFF2-40B4-BE49-F238E27FC236}">
                          <a16:creationId xmlns:a16="http://schemas.microsoft.com/office/drawing/2014/main" xmlns="" id="{D750293C-BF7C-41E5-9E52-DBAE1BC501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11582" y="4171498"/>
                      <a:ext cx="81000" cy="89100"/>
                    </a:xfrm>
                    <a:prstGeom prst="ellips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9" name="Forma libre 17">
                      <a:extLst>
                        <a:ext uri="{FF2B5EF4-FFF2-40B4-BE49-F238E27FC236}">
                          <a16:creationId xmlns:a16="http://schemas.microsoft.com/office/drawing/2014/main" xmlns="" id="{FC61CE7B-C037-4F01-A459-DA133BB076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7682" y="3944075"/>
                      <a:ext cx="2851150" cy="310913"/>
                    </a:xfrm>
                    <a:custGeom>
                      <a:avLst/>
                      <a:gdLst>
                        <a:gd name="connsiteX0" fmla="*/ 0 w 3801533"/>
                        <a:gd name="connsiteY0" fmla="*/ 321758 h 376864"/>
                        <a:gd name="connsiteX1" fmla="*/ 618066 w 3801533"/>
                        <a:gd name="connsiteY1" fmla="*/ 304824 h 376864"/>
                        <a:gd name="connsiteX2" fmla="*/ 1032933 w 3801533"/>
                        <a:gd name="connsiteY2" fmla="*/ 355624 h 376864"/>
                        <a:gd name="connsiteX3" fmla="*/ 1295400 w 3801533"/>
                        <a:gd name="connsiteY3" fmla="*/ 372558 h 376864"/>
                        <a:gd name="connsiteX4" fmla="*/ 1828800 w 3801533"/>
                        <a:gd name="connsiteY4" fmla="*/ 279424 h 376864"/>
                        <a:gd name="connsiteX5" fmla="*/ 2243666 w 3801533"/>
                        <a:gd name="connsiteY5" fmla="*/ 33891 h 376864"/>
                        <a:gd name="connsiteX6" fmla="*/ 2675466 w 3801533"/>
                        <a:gd name="connsiteY6" fmla="*/ 25424 h 376864"/>
                        <a:gd name="connsiteX7" fmla="*/ 2921000 w 3801533"/>
                        <a:gd name="connsiteY7" fmla="*/ 8491 h 376864"/>
                        <a:gd name="connsiteX8" fmla="*/ 3149600 w 3801533"/>
                        <a:gd name="connsiteY8" fmla="*/ 59291 h 376864"/>
                        <a:gd name="connsiteX9" fmla="*/ 3412066 w 3801533"/>
                        <a:gd name="connsiteY9" fmla="*/ 24 h 376864"/>
                        <a:gd name="connsiteX10" fmla="*/ 3615266 w 3801533"/>
                        <a:gd name="connsiteY10" fmla="*/ 67758 h 376864"/>
                        <a:gd name="connsiteX11" fmla="*/ 3801533 w 3801533"/>
                        <a:gd name="connsiteY11" fmla="*/ 135491 h 3768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801533" h="376864">
                          <a:moveTo>
                            <a:pt x="0" y="321758"/>
                          </a:moveTo>
                          <a:cubicBezTo>
                            <a:pt x="222955" y="310469"/>
                            <a:pt x="445911" y="299180"/>
                            <a:pt x="618066" y="304824"/>
                          </a:cubicBezTo>
                          <a:cubicBezTo>
                            <a:pt x="790221" y="310468"/>
                            <a:pt x="920044" y="344335"/>
                            <a:pt x="1032933" y="355624"/>
                          </a:cubicBezTo>
                          <a:cubicBezTo>
                            <a:pt x="1145822" y="366913"/>
                            <a:pt x="1162756" y="385258"/>
                            <a:pt x="1295400" y="372558"/>
                          </a:cubicBezTo>
                          <a:cubicBezTo>
                            <a:pt x="1428045" y="359858"/>
                            <a:pt x="1670756" y="335869"/>
                            <a:pt x="1828800" y="279424"/>
                          </a:cubicBezTo>
                          <a:cubicBezTo>
                            <a:pt x="1986844" y="222979"/>
                            <a:pt x="2102555" y="76224"/>
                            <a:pt x="2243666" y="33891"/>
                          </a:cubicBezTo>
                          <a:cubicBezTo>
                            <a:pt x="2384777" y="-8442"/>
                            <a:pt x="2562577" y="29657"/>
                            <a:pt x="2675466" y="25424"/>
                          </a:cubicBezTo>
                          <a:cubicBezTo>
                            <a:pt x="2788355" y="21191"/>
                            <a:pt x="2841978" y="2847"/>
                            <a:pt x="2921000" y="8491"/>
                          </a:cubicBezTo>
                          <a:cubicBezTo>
                            <a:pt x="3000022" y="14135"/>
                            <a:pt x="3067756" y="60702"/>
                            <a:pt x="3149600" y="59291"/>
                          </a:cubicBezTo>
                          <a:cubicBezTo>
                            <a:pt x="3231444" y="57880"/>
                            <a:pt x="3334455" y="-1387"/>
                            <a:pt x="3412066" y="24"/>
                          </a:cubicBezTo>
                          <a:cubicBezTo>
                            <a:pt x="3489677" y="1435"/>
                            <a:pt x="3550355" y="45180"/>
                            <a:pt x="3615266" y="67758"/>
                          </a:cubicBezTo>
                          <a:cubicBezTo>
                            <a:pt x="3680177" y="90336"/>
                            <a:pt x="3740855" y="112913"/>
                            <a:pt x="3801533" y="135491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7DBAE9"/>
                      </a:solidFill>
                      <a:prstDash val="solid"/>
                      <a:headEnd type="triangle" w="lg" len="med"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0" name="172 Elipse">
                      <a:extLst>
                        <a:ext uri="{FF2B5EF4-FFF2-40B4-BE49-F238E27FC236}">
                          <a16:creationId xmlns:a16="http://schemas.microsoft.com/office/drawing/2014/main" xmlns="" id="{A7967E88-27A0-4F44-A006-D900B3A177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7550" y="4027569"/>
                      <a:ext cx="81000" cy="89100"/>
                    </a:xfrm>
                    <a:prstGeom prst="ellipse">
                      <a:avLst/>
                    </a:prstGeom>
                    <a:solidFill>
                      <a:srgbClr val="385D8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1" name="Forma libre 4">
                      <a:extLst>
                        <a:ext uri="{FF2B5EF4-FFF2-40B4-BE49-F238E27FC236}">
                          <a16:creationId xmlns:a16="http://schemas.microsoft.com/office/drawing/2014/main" xmlns="" id="{57F5B7A0-CDE1-4723-9192-B6578935CD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41220" y="3877237"/>
                      <a:ext cx="57384" cy="66864"/>
                    </a:xfrm>
                    <a:custGeom>
                      <a:avLst/>
                      <a:gdLst>
                        <a:gd name="connsiteX0" fmla="*/ 110067 w 110067"/>
                        <a:gd name="connsiteY0" fmla="*/ 0 h 143933"/>
                        <a:gd name="connsiteX1" fmla="*/ 0 w 110067"/>
                        <a:gd name="connsiteY1" fmla="*/ 143933 h 1439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10067" h="143933">
                          <a:moveTo>
                            <a:pt x="110067" y="0"/>
                          </a:moveTo>
                          <a:lnTo>
                            <a:pt x="0" y="143933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6C911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208" name="Forma libre 9">
                  <a:extLst>
                    <a:ext uri="{FF2B5EF4-FFF2-40B4-BE49-F238E27FC236}">
                      <a16:creationId xmlns:a16="http://schemas.microsoft.com/office/drawing/2014/main" xmlns="" id="{8786FE57-BF3E-4BB2-A367-14F7CD56A0B2}"/>
                    </a:ext>
                  </a:extLst>
                </p:cNvPr>
                <p:cNvSpPr/>
                <p:nvPr/>
              </p:nvSpPr>
              <p:spPr>
                <a:xfrm rot="21354284" flipV="1">
                  <a:off x="5609203" y="3711539"/>
                  <a:ext cx="532428" cy="232844"/>
                </a:xfrm>
                <a:custGeom>
                  <a:avLst/>
                  <a:gdLst>
                    <a:gd name="connsiteX0" fmla="*/ 0 w 1676400"/>
                    <a:gd name="connsiteY0" fmla="*/ 83753 h 490505"/>
                    <a:gd name="connsiteX1" fmla="*/ 101600 w 1676400"/>
                    <a:gd name="connsiteY1" fmla="*/ 7553 h 490505"/>
                    <a:gd name="connsiteX2" fmla="*/ 228600 w 1676400"/>
                    <a:gd name="connsiteY2" fmla="*/ 7553 h 490505"/>
                    <a:gd name="connsiteX3" fmla="*/ 330200 w 1676400"/>
                    <a:gd name="connsiteY3" fmla="*/ 49886 h 490505"/>
                    <a:gd name="connsiteX4" fmla="*/ 414867 w 1676400"/>
                    <a:gd name="connsiteY4" fmla="*/ 151486 h 490505"/>
                    <a:gd name="connsiteX5" fmla="*/ 499533 w 1676400"/>
                    <a:gd name="connsiteY5" fmla="*/ 286953 h 490505"/>
                    <a:gd name="connsiteX6" fmla="*/ 567267 w 1676400"/>
                    <a:gd name="connsiteY6" fmla="*/ 354686 h 490505"/>
                    <a:gd name="connsiteX7" fmla="*/ 643467 w 1676400"/>
                    <a:gd name="connsiteY7" fmla="*/ 422419 h 490505"/>
                    <a:gd name="connsiteX8" fmla="*/ 694267 w 1676400"/>
                    <a:gd name="connsiteY8" fmla="*/ 439353 h 490505"/>
                    <a:gd name="connsiteX9" fmla="*/ 872067 w 1676400"/>
                    <a:gd name="connsiteY9" fmla="*/ 473219 h 490505"/>
                    <a:gd name="connsiteX10" fmla="*/ 1016000 w 1676400"/>
                    <a:gd name="connsiteY10" fmla="*/ 490153 h 490505"/>
                    <a:gd name="connsiteX11" fmla="*/ 1210733 w 1676400"/>
                    <a:gd name="connsiteY11" fmla="*/ 481686 h 490505"/>
                    <a:gd name="connsiteX12" fmla="*/ 1380067 w 1676400"/>
                    <a:gd name="connsiteY12" fmla="*/ 447819 h 490505"/>
                    <a:gd name="connsiteX13" fmla="*/ 1557867 w 1676400"/>
                    <a:gd name="connsiteY13" fmla="*/ 346219 h 490505"/>
                    <a:gd name="connsiteX14" fmla="*/ 1676400 w 1676400"/>
                    <a:gd name="connsiteY14" fmla="*/ 270019 h 490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6400" h="490505">
                      <a:moveTo>
                        <a:pt x="0" y="83753"/>
                      </a:moveTo>
                      <a:cubicBezTo>
                        <a:pt x="31750" y="52003"/>
                        <a:pt x="63500" y="20253"/>
                        <a:pt x="101600" y="7553"/>
                      </a:cubicBezTo>
                      <a:cubicBezTo>
                        <a:pt x="139700" y="-5147"/>
                        <a:pt x="190500" y="498"/>
                        <a:pt x="228600" y="7553"/>
                      </a:cubicBezTo>
                      <a:cubicBezTo>
                        <a:pt x="266700" y="14608"/>
                        <a:pt x="299156" y="25897"/>
                        <a:pt x="330200" y="49886"/>
                      </a:cubicBezTo>
                      <a:cubicBezTo>
                        <a:pt x="361244" y="73875"/>
                        <a:pt x="386645" y="111975"/>
                        <a:pt x="414867" y="151486"/>
                      </a:cubicBezTo>
                      <a:cubicBezTo>
                        <a:pt x="443089" y="190997"/>
                        <a:pt x="474133" y="253086"/>
                        <a:pt x="499533" y="286953"/>
                      </a:cubicBezTo>
                      <a:cubicBezTo>
                        <a:pt x="524933" y="320820"/>
                        <a:pt x="543278" y="332108"/>
                        <a:pt x="567267" y="354686"/>
                      </a:cubicBezTo>
                      <a:cubicBezTo>
                        <a:pt x="591256" y="377264"/>
                        <a:pt x="622300" y="408308"/>
                        <a:pt x="643467" y="422419"/>
                      </a:cubicBezTo>
                      <a:cubicBezTo>
                        <a:pt x="664634" y="436530"/>
                        <a:pt x="656167" y="430886"/>
                        <a:pt x="694267" y="439353"/>
                      </a:cubicBezTo>
                      <a:cubicBezTo>
                        <a:pt x="732367" y="447820"/>
                        <a:pt x="818445" y="464752"/>
                        <a:pt x="872067" y="473219"/>
                      </a:cubicBezTo>
                      <a:cubicBezTo>
                        <a:pt x="925689" y="481686"/>
                        <a:pt x="959556" y="488742"/>
                        <a:pt x="1016000" y="490153"/>
                      </a:cubicBezTo>
                      <a:cubicBezTo>
                        <a:pt x="1072444" y="491564"/>
                        <a:pt x="1150055" y="488742"/>
                        <a:pt x="1210733" y="481686"/>
                      </a:cubicBezTo>
                      <a:cubicBezTo>
                        <a:pt x="1271411" y="474630"/>
                        <a:pt x="1322211" y="470397"/>
                        <a:pt x="1380067" y="447819"/>
                      </a:cubicBezTo>
                      <a:cubicBezTo>
                        <a:pt x="1437923" y="425241"/>
                        <a:pt x="1508478" y="375852"/>
                        <a:pt x="1557867" y="346219"/>
                      </a:cubicBezTo>
                      <a:cubicBezTo>
                        <a:pt x="1607256" y="316586"/>
                        <a:pt x="1659467" y="282719"/>
                        <a:pt x="1676400" y="270019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prstDash val="sysDash"/>
                  <a:headEnd type="triangle" w="lg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DDD930BA-5272-49B4-9074-0415C59A5114}"/>
                    </a:ext>
                  </a:extLst>
                </p:cNvPr>
                <p:cNvSpPr/>
                <p:nvPr/>
              </p:nvSpPr>
              <p:spPr>
                <a:xfrm>
                  <a:off x="1013654" y="1557800"/>
                  <a:ext cx="2735527" cy="720000"/>
                </a:xfrm>
                <a:prstGeom prst="roundRect">
                  <a:avLst/>
                </a:prstGeom>
                <a:solidFill>
                  <a:srgbClr val="E1EFD7"/>
                </a:solidFill>
                <a:ln>
                  <a:noFill/>
                </a:ln>
                <a:effectLst>
                  <a:softEdge rad="0"/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HP Pipeline to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Western Macedonia</a:t>
                  </a:r>
                </a:p>
                <a:p>
                  <a:pPr marL="0" marR="0" lvl="1" indent="0" algn="ctr" defTabSz="914400" rtl="0" eaLnBrk="1" fontAlgn="base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100"/>
                    </a:spcAft>
                    <a:buClr>
                      <a:prstClr val="white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Investment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: </a:t>
                  </a:r>
                  <a:r>
                    <a:rPr kumimoji="0" lang="en-US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€147 M</a:t>
                  </a:r>
                </a:p>
                <a:p>
                  <a:pPr marL="0" marR="0" lvl="1" indent="0" algn="ctr" defTabSz="914400" rtl="0" eaLnBrk="1" fontAlgn="base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100"/>
                    </a:spcAft>
                    <a:buClr>
                      <a:prstClr val="white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Developer : DESFA</a:t>
                  </a:r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64473DA6-2302-4115-8446-A5F67DE86E39}"/>
                    </a:ext>
                  </a:extLst>
                </p:cNvPr>
                <p:cNvSpPr/>
                <p:nvPr/>
              </p:nvSpPr>
              <p:spPr>
                <a:xfrm>
                  <a:off x="1013654" y="2488682"/>
                  <a:ext cx="2739419" cy="7200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softEdge rad="0"/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HP Pipeline to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Western Greece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Investment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: </a:t>
                  </a:r>
                  <a:r>
                    <a:rPr kumimoji="0" lang="en-US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€98 </a:t>
                  </a:r>
                  <a:r>
                    <a:rPr kumimoji="0" lang="el-GR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Μ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Developer: DESFA</a:t>
                  </a:r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A5573BDA-7008-4991-B062-75F3980C2844}"/>
                    </a:ext>
                  </a:extLst>
                </p:cNvPr>
                <p:cNvSpPr/>
                <p:nvPr/>
              </p:nvSpPr>
              <p:spPr>
                <a:xfrm>
                  <a:off x="1003516" y="3458132"/>
                  <a:ext cx="2739721" cy="7200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softEdge rad="0"/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26286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Interconnector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Greece – North Macedonia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Investment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: </a:t>
                  </a:r>
                  <a:r>
                    <a:rPr kumimoji="0" lang="en-US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€67 M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Developer : DESFA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26286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EE8AE846-9528-4FC3-A0D7-54162A702B2C}"/>
                    </a:ext>
                  </a:extLst>
                </p:cNvPr>
                <p:cNvSpPr/>
                <p:nvPr/>
              </p:nvSpPr>
              <p:spPr>
                <a:xfrm>
                  <a:off x="1002042" y="4394422"/>
                  <a:ext cx="2724129" cy="7200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softEdge rad="0"/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SSLNG &amp; Truck Loading Station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SSLNG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Jetty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: </a:t>
                  </a:r>
                  <a:r>
                    <a:rPr kumimoji="0" lang="el-GR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€</a:t>
                  </a:r>
                  <a:r>
                    <a:rPr kumimoji="0" lang="en-US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22.5</a:t>
                  </a:r>
                  <a:r>
                    <a:rPr kumimoji="0" lang="el-GR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Truck</a:t>
                  </a: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Loading</a:t>
                  </a:r>
                  <a:r>
                    <a:rPr kumimoji="0" lang="en-US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: </a:t>
                  </a:r>
                  <a:r>
                    <a:rPr kumimoji="0" lang="el-GR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€</a:t>
                  </a:r>
                  <a:r>
                    <a:rPr kumimoji="0" lang="en-US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7.5</a:t>
                  </a:r>
                  <a:r>
                    <a:rPr kumimoji="0" lang="el-GR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Developer : DESFA</a:t>
                  </a:r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1BF9D985-8FDE-4DAB-8F93-BD61DFBEFF42}"/>
                    </a:ext>
                  </a:extLst>
                </p:cNvPr>
                <p:cNvSpPr/>
                <p:nvPr/>
              </p:nvSpPr>
              <p:spPr>
                <a:xfrm>
                  <a:off x="8561893" y="2344486"/>
                  <a:ext cx="2791828" cy="650083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softEdge rad="0"/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HEnEx</a:t>
                  </a: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(Hellenic Energy Exchange)</a:t>
                  </a:r>
                  <a:endPara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26286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Shareholders: DESFA 7%</a:t>
                  </a:r>
                </a:p>
              </p:txBody>
            </p:sp>
            <p:sp>
              <p:nvSpPr>
                <p:cNvPr id="214" name="196 CuadroTexto">
                  <a:extLst>
                    <a:ext uri="{FF2B5EF4-FFF2-40B4-BE49-F238E27FC236}">
                      <a16:creationId xmlns:a16="http://schemas.microsoft.com/office/drawing/2014/main" xmlns="" id="{EE40303D-5236-4DBE-9F01-11335E6E285E}"/>
                    </a:ext>
                  </a:extLst>
                </p:cNvPr>
                <p:cNvSpPr txBox="1"/>
                <p:nvPr/>
              </p:nvSpPr>
              <p:spPr>
                <a:xfrm>
                  <a:off x="3408284" y="3872327"/>
                  <a:ext cx="1378369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Italy</a:t>
                  </a:r>
                </a:p>
              </p:txBody>
            </p:sp>
            <p:sp>
              <p:nvSpPr>
                <p:cNvPr id="219" name="Title 1">
                  <a:extLst>
                    <a:ext uri="{FF2B5EF4-FFF2-40B4-BE49-F238E27FC236}">
                      <a16:creationId xmlns:a16="http://schemas.microsoft.com/office/drawing/2014/main" xmlns="" id="{8F006DEF-B554-4EFD-BB07-AFC490DD40F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328486" y="1297002"/>
                  <a:ext cx="2402849" cy="102449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 anchorCtr="0">
                  <a:noAutofit/>
                </a:bodyPr>
                <a:lstStyle>
                  <a:lvl1pPr algn="l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800" b="1" kern="1200">
                      <a:solidFill>
                        <a:srgbClr val="002060"/>
                      </a:solidFill>
                      <a:latin typeface="Calibri" panose="020F0502020204030204" pitchFamily="34" charset="0"/>
                      <a:ea typeface="+mj-ea"/>
                      <a:cs typeface="Calibri" panose="020F0502020204030204" pitchFamily="34" charset="0"/>
                    </a:defRPr>
                  </a:lvl1pPr>
                  <a:lvl2pPr algn="l" rtl="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2pPr>
                  <a:lvl3pPr algn="l" rtl="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3pPr>
                  <a:lvl4pPr algn="l" rtl="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4pPr>
                  <a:lvl5pPr algn="l" rtl="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5pPr>
                  <a:lvl6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6pPr>
                  <a:lvl7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7pPr>
                  <a:lvl8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8pPr>
                  <a:lvl9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 Light" panose="020F0302020204030204" pitchFamily="34" charset="0"/>
                    </a:defRPr>
                  </a:lvl9pPr>
                </a:lstStyle>
                <a:p>
                  <a:pPr marL="285750" marR="0" lvl="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/>
                    <a:tabLst/>
                    <a:defRPr/>
                  </a:pPr>
                  <a:endParaRPr kumimoji="0" lang="en-US" sz="200" b="1" i="0" u="none" strike="noStrike" kern="1200" cap="none" spc="0" normalizeH="0" baseline="0" noProof="0">
                    <a:ln>
                      <a:noFill/>
                    </a:ln>
                    <a:solidFill>
                      <a:srgbClr val="1E2B67"/>
                    </a:solidFill>
                    <a:effectLst/>
                    <a:uLnTx/>
                    <a:uFillTx/>
                    <a:latin typeface="Calibri" panose="020F0502020204030204"/>
                    <a:ea typeface="+mj-ea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62B7C68E-BEA0-4D70-A334-D190495DF871}"/>
                    </a:ext>
                  </a:extLst>
                </p:cNvPr>
                <p:cNvSpPr/>
                <p:nvPr/>
              </p:nvSpPr>
              <p:spPr>
                <a:xfrm>
                  <a:off x="8627851" y="5440361"/>
                  <a:ext cx="2734751" cy="979838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softEdge rad="0"/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UGS South Kavala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Expression of interest to develop the infrastructure</a:t>
                  </a:r>
                </a:p>
              </p:txBody>
            </p:sp>
            <p:sp>
              <p:nvSpPr>
                <p:cNvPr id="222" name="Rectangle: Rounded Corners 221">
                  <a:extLst>
                    <a:ext uri="{FF2B5EF4-FFF2-40B4-BE49-F238E27FC236}">
                      <a16:creationId xmlns:a16="http://schemas.microsoft.com/office/drawing/2014/main" xmlns="" id="{7C50CAB2-C09D-4B4F-900A-D1ED659F2397}"/>
                    </a:ext>
                  </a:extLst>
                </p:cNvPr>
                <p:cNvSpPr/>
                <p:nvPr/>
              </p:nvSpPr>
              <p:spPr>
                <a:xfrm>
                  <a:off x="8561893" y="1508337"/>
                  <a:ext cx="2800709" cy="716838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softEdge rad="0"/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86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FSRU </a:t>
                  </a:r>
                  <a:r>
                    <a:rPr kumimoji="0" 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Alexandroupolis</a:t>
                  </a: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: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62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Shareholders: </a:t>
                  </a:r>
                  <a:r>
                    <a:rPr kumimoji="0" lang="en-US" sz="1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162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Gastrade</a:t>
                  </a: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62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(DESFA 20% stake)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000" dirty="0">
                      <a:solidFill>
                        <a:srgbClr val="162050"/>
                      </a:solidFill>
                      <a:latin typeface="Calibri" panose="020F0502020204030204"/>
                    </a:rPr>
                    <a:t>Under construction</a:t>
                  </a: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2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86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Rectangle: Rounded Corners 222">
                  <a:extLst>
                    <a:ext uri="{FF2B5EF4-FFF2-40B4-BE49-F238E27FC236}">
                      <a16:creationId xmlns:a16="http://schemas.microsoft.com/office/drawing/2014/main" xmlns="" id="{E98664D8-DE0D-4091-AC4F-FA4A78D76515}"/>
                    </a:ext>
                  </a:extLst>
                </p:cNvPr>
                <p:cNvSpPr/>
                <p:nvPr/>
              </p:nvSpPr>
              <p:spPr>
                <a:xfrm>
                  <a:off x="8592154" y="3282355"/>
                  <a:ext cx="2762899" cy="609229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softEdge rad="0"/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Interconnector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Greece</a:t>
                  </a:r>
                  <a:r>
                    <a:rPr kumimoji="0" lang="el-GR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– Bulgaria (IGB):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62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Shareholders: DEPA, Edison, BEH</a:t>
                  </a:r>
                </a:p>
              </p:txBody>
            </p:sp>
            <p:sp>
              <p:nvSpPr>
                <p:cNvPr id="225" name="198 CuadroTexto">
                  <a:extLst>
                    <a:ext uri="{FF2B5EF4-FFF2-40B4-BE49-F238E27FC236}">
                      <a16:creationId xmlns:a16="http://schemas.microsoft.com/office/drawing/2014/main" xmlns="" id="{62517456-40C4-42C6-B330-CBF3A3D28D8C}"/>
                    </a:ext>
                  </a:extLst>
                </p:cNvPr>
                <p:cNvSpPr txBox="1"/>
                <p:nvPr/>
              </p:nvSpPr>
              <p:spPr>
                <a:xfrm>
                  <a:off x="4408496" y="3148206"/>
                  <a:ext cx="147068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C9117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Greece - North Macedonia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C9117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Interconnector</a:t>
                  </a:r>
                </a:p>
              </p:txBody>
            </p:sp>
            <p:pic>
              <p:nvPicPr>
                <p:cNvPr id="226" name="Picture 225" descr="A picture containing night sky&#10;&#10;Description automatically generated">
                  <a:extLst>
                    <a:ext uri="{FF2B5EF4-FFF2-40B4-BE49-F238E27FC236}">
                      <a16:creationId xmlns:a16="http://schemas.microsoft.com/office/drawing/2014/main" xmlns="" id="{BEDC94B4-1398-42F6-8D6F-FCF15DF5E2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 b="33932"/>
                <a:stretch/>
              </p:blipFill>
              <p:spPr>
                <a:xfrm>
                  <a:off x="7294381" y="3527451"/>
                  <a:ext cx="356804" cy="235731"/>
                </a:xfrm>
                <a:prstGeom prst="rect">
                  <a:avLst/>
                </a:prstGeom>
              </p:spPr>
            </p:pic>
            <p:pic>
              <p:nvPicPr>
                <p:cNvPr id="227" name="Picture 226" descr="A picture containing night sky&#10;&#10;Description automatically generated">
                  <a:extLst>
                    <a:ext uri="{FF2B5EF4-FFF2-40B4-BE49-F238E27FC236}">
                      <a16:creationId xmlns:a16="http://schemas.microsoft.com/office/drawing/2014/main" xmlns="" id="{A7B6DC97-BEA3-490A-9B60-6D5BA87AF3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 b="33932"/>
                <a:stretch/>
              </p:blipFill>
              <p:spPr>
                <a:xfrm>
                  <a:off x="6409650" y="5078642"/>
                  <a:ext cx="412854" cy="272761"/>
                </a:xfrm>
                <a:prstGeom prst="rect">
                  <a:avLst/>
                </a:prstGeom>
              </p:spPr>
            </p:pic>
            <p:sp>
              <p:nvSpPr>
                <p:cNvPr id="228" name="Forma libre 19">
                  <a:extLst>
                    <a:ext uri="{FF2B5EF4-FFF2-40B4-BE49-F238E27FC236}">
                      <a16:creationId xmlns:a16="http://schemas.microsoft.com/office/drawing/2014/main" xmlns="" id="{393E0BFF-3438-4FD2-9A01-972B07C0F143}"/>
                    </a:ext>
                  </a:extLst>
                </p:cNvPr>
                <p:cNvSpPr/>
                <p:nvPr/>
              </p:nvSpPr>
              <p:spPr>
                <a:xfrm rot="19549425" flipH="1">
                  <a:off x="5832429" y="4996587"/>
                  <a:ext cx="153095" cy="477941"/>
                </a:xfrm>
                <a:custGeom>
                  <a:avLst/>
                  <a:gdLst>
                    <a:gd name="connsiteX0" fmla="*/ 0 w 279400"/>
                    <a:gd name="connsiteY0" fmla="*/ 0 h 397934"/>
                    <a:gd name="connsiteX1" fmla="*/ 143934 w 279400"/>
                    <a:gd name="connsiteY1" fmla="*/ 143934 h 397934"/>
                    <a:gd name="connsiteX2" fmla="*/ 279400 w 279400"/>
                    <a:gd name="connsiteY2" fmla="*/ 397934 h 397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400" h="397934">
                      <a:moveTo>
                        <a:pt x="0" y="0"/>
                      </a:moveTo>
                      <a:cubicBezTo>
                        <a:pt x="48683" y="38806"/>
                        <a:pt x="97367" y="77612"/>
                        <a:pt x="143934" y="143934"/>
                      </a:cubicBezTo>
                      <a:cubicBezTo>
                        <a:pt x="190501" y="210256"/>
                        <a:pt x="234950" y="304095"/>
                        <a:pt x="279400" y="397934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ash"/>
                  <a:headEnd type="triangle" w="lg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61 Elipse">
                  <a:extLst>
                    <a:ext uri="{FF2B5EF4-FFF2-40B4-BE49-F238E27FC236}">
                      <a16:creationId xmlns:a16="http://schemas.microsoft.com/office/drawing/2014/main" xmlns="" id="{7EB44984-7A9F-49C7-BAEA-9D67B3D3CF2F}"/>
                    </a:ext>
                  </a:extLst>
                </p:cNvPr>
                <p:cNvSpPr/>
                <p:nvPr/>
              </p:nvSpPr>
              <p:spPr>
                <a:xfrm>
                  <a:off x="4519851" y="3530097"/>
                  <a:ext cx="187698" cy="17576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6C91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C9117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9</a:t>
                  </a:r>
                  <a:endParaRPr kumimoji="0" lang="es-E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6C911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Forma libre 19">
                  <a:extLst>
                    <a:ext uri="{FF2B5EF4-FFF2-40B4-BE49-F238E27FC236}">
                      <a16:creationId xmlns:a16="http://schemas.microsoft.com/office/drawing/2014/main" xmlns="" id="{ECC35817-B1AD-4F93-8BFA-67D13D53394A}"/>
                    </a:ext>
                  </a:extLst>
                </p:cNvPr>
                <p:cNvSpPr/>
                <p:nvPr/>
              </p:nvSpPr>
              <p:spPr>
                <a:xfrm>
                  <a:off x="7502716" y="3081278"/>
                  <a:ext cx="45719" cy="339818"/>
                </a:xfrm>
                <a:custGeom>
                  <a:avLst/>
                  <a:gdLst>
                    <a:gd name="connsiteX0" fmla="*/ 0 w 279400"/>
                    <a:gd name="connsiteY0" fmla="*/ 0 h 397934"/>
                    <a:gd name="connsiteX1" fmla="*/ 143934 w 279400"/>
                    <a:gd name="connsiteY1" fmla="*/ 143934 h 397934"/>
                    <a:gd name="connsiteX2" fmla="*/ 279400 w 279400"/>
                    <a:gd name="connsiteY2" fmla="*/ 397934 h 397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400" h="397934">
                      <a:moveTo>
                        <a:pt x="0" y="0"/>
                      </a:moveTo>
                      <a:cubicBezTo>
                        <a:pt x="48683" y="38806"/>
                        <a:pt x="97367" y="77612"/>
                        <a:pt x="143934" y="143934"/>
                      </a:cubicBezTo>
                      <a:cubicBezTo>
                        <a:pt x="190501" y="210256"/>
                        <a:pt x="234950" y="304095"/>
                        <a:pt x="279400" y="397934"/>
                      </a:cubicBezTo>
                    </a:path>
                  </a:pathLst>
                </a:custGeom>
                <a:solidFill>
                  <a:srgbClr val="FF0000"/>
                </a:solidFill>
                <a:ln w="19050">
                  <a:solidFill>
                    <a:srgbClr val="FF0000"/>
                  </a:solidFill>
                  <a:prstDash val="sysDash"/>
                  <a:headEnd type="triangle" w="lg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198 CuadroTexto">
                  <a:extLst>
                    <a:ext uri="{FF2B5EF4-FFF2-40B4-BE49-F238E27FC236}">
                      <a16:creationId xmlns:a16="http://schemas.microsoft.com/office/drawing/2014/main" xmlns="" id="{B72D15C2-D9EF-4D1B-9210-AF9D364DFFB7}"/>
                    </a:ext>
                  </a:extLst>
                </p:cNvPr>
                <p:cNvSpPr txBox="1"/>
                <p:nvPr/>
              </p:nvSpPr>
              <p:spPr>
                <a:xfrm>
                  <a:off x="6767371" y="2736439"/>
                  <a:ext cx="147068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8285B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Greece - Bulgaria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8285B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Interconnector (ICGB)</a:t>
                  </a:r>
                </a:p>
              </p:txBody>
            </p:sp>
            <p:sp>
              <p:nvSpPr>
                <p:cNvPr id="232" name="198 CuadroTexto">
                  <a:extLst>
                    <a:ext uri="{FF2B5EF4-FFF2-40B4-BE49-F238E27FC236}">
                      <a16:creationId xmlns:a16="http://schemas.microsoft.com/office/drawing/2014/main" xmlns="" id="{55CA83C5-D54A-4FE6-BEC7-B3D59A66F2CE}"/>
                    </a:ext>
                  </a:extLst>
                </p:cNvPr>
                <p:cNvSpPr txBox="1"/>
                <p:nvPr/>
              </p:nvSpPr>
              <p:spPr>
                <a:xfrm>
                  <a:off x="6771924" y="3741801"/>
                  <a:ext cx="147068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829A36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FSRU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829A36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Alexandroupolis</a:t>
                  </a:r>
                  <a:endParaRPr kumimoji="0" lang="en-US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829A3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198 CuadroTexto">
                  <a:extLst>
                    <a:ext uri="{FF2B5EF4-FFF2-40B4-BE49-F238E27FC236}">
                      <a16:creationId xmlns:a16="http://schemas.microsoft.com/office/drawing/2014/main" xmlns="" id="{4A2374F3-69C1-44C2-ADBF-8DD7635E259F}"/>
                    </a:ext>
                  </a:extLst>
                </p:cNvPr>
                <p:cNvSpPr txBox="1"/>
                <p:nvPr/>
              </p:nvSpPr>
              <p:spPr>
                <a:xfrm>
                  <a:off x="4676164" y="3679350"/>
                  <a:ext cx="11052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C9117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Pipeline to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C9117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West Macedonia</a:t>
                  </a:r>
                </a:p>
              </p:txBody>
            </p:sp>
            <p:pic>
              <p:nvPicPr>
                <p:cNvPr id="234" name="Picture 233">
                  <a:extLst>
                    <a:ext uri="{FF2B5EF4-FFF2-40B4-BE49-F238E27FC236}">
                      <a16:creationId xmlns:a16="http://schemas.microsoft.com/office/drawing/2014/main" xmlns="" id="{069CCDC8-3FD8-4128-98A4-88A9EA1993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 b="21714"/>
                <a:stretch/>
              </p:blipFill>
              <p:spPr>
                <a:xfrm>
                  <a:off x="6943791" y="3630705"/>
                  <a:ext cx="245618" cy="192285"/>
                </a:xfrm>
                <a:prstGeom prst="rect">
                  <a:avLst/>
                </a:prstGeom>
              </p:spPr>
            </p:pic>
            <p:sp>
              <p:nvSpPr>
                <p:cNvPr id="235" name="198 CuadroTexto">
                  <a:extLst>
                    <a:ext uri="{FF2B5EF4-FFF2-40B4-BE49-F238E27FC236}">
                      <a16:creationId xmlns:a16="http://schemas.microsoft.com/office/drawing/2014/main" xmlns="" id="{06854094-978D-4A76-88B3-88B31A822EFD}"/>
                    </a:ext>
                  </a:extLst>
                </p:cNvPr>
                <p:cNvSpPr txBox="1"/>
                <p:nvPr/>
              </p:nvSpPr>
              <p:spPr>
                <a:xfrm>
                  <a:off x="6394492" y="3635635"/>
                  <a:ext cx="8555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C9117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UGS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C9117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South Kavala</a:t>
                  </a:r>
                </a:p>
              </p:txBody>
            </p:sp>
            <p:sp>
              <p:nvSpPr>
                <p:cNvPr id="236" name="198 CuadroTexto">
                  <a:extLst>
                    <a:ext uri="{FF2B5EF4-FFF2-40B4-BE49-F238E27FC236}">
                      <a16:creationId xmlns:a16="http://schemas.microsoft.com/office/drawing/2014/main" xmlns="" id="{402A249A-68AA-43BF-BC89-63C85F8AC71C}"/>
                    </a:ext>
                  </a:extLst>
                </p:cNvPr>
                <p:cNvSpPr txBox="1"/>
                <p:nvPr/>
              </p:nvSpPr>
              <p:spPr>
                <a:xfrm>
                  <a:off x="5085917" y="4705630"/>
                  <a:ext cx="9428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C9117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Pipeline to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C9117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Western Greece</a:t>
                  </a:r>
                </a:p>
              </p:txBody>
            </p:sp>
            <p:sp>
              <p:nvSpPr>
                <p:cNvPr id="237" name="198 CuadroTexto">
                  <a:extLst>
                    <a:ext uri="{FF2B5EF4-FFF2-40B4-BE49-F238E27FC236}">
                      <a16:creationId xmlns:a16="http://schemas.microsoft.com/office/drawing/2014/main" xmlns="" id="{144609CB-433E-4C38-ABE5-7C735D7A2318}"/>
                    </a:ext>
                  </a:extLst>
                </p:cNvPr>
                <p:cNvSpPr txBox="1"/>
                <p:nvPr/>
              </p:nvSpPr>
              <p:spPr>
                <a:xfrm>
                  <a:off x="6025725" y="5306578"/>
                  <a:ext cx="1147872" cy="374571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8285B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Revithoussa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8285B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LNG Terminal</a:t>
                  </a:r>
                </a:p>
              </p:txBody>
            </p:sp>
            <p:sp>
              <p:nvSpPr>
                <p:cNvPr id="238" name="198 CuadroTexto">
                  <a:extLst>
                    <a:ext uri="{FF2B5EF4-FFF2-40B4-BE49-F238E27FC236}">
                      <a16:creationId xmlns:a16="http://schemas.microsoft.com/office/drawing/2014/main" xmlns="" id="{C2DC027B-ED77-4FF2-A877-A8B51D6045B6}"/>
                    </a:ext>
                  </a:extLst>
                </p:cNvPr>
                <p:cNvSpPr txBox="1"/>
                <p:nvPr/>
              </p:nvSpPr>
              <p:spPr>
                <a:xfrm>
                  <a:off x="6060769" y="5658623"/>
                  <a:ext cx="1143118" cy="221337"/>
                </a:xfrm>
                <a:prstGeom prst="roundRect">
                  <a:avLst/>
                </a:prstGeom>
                <a:solidFill>
                  <a:srgbClr val="28285B">
                    <a:alpha val="80000"/>
                  </a:srgbClr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el-GR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500" b="1" i="1">
                      <a:solidFill>
                        <a:schemeClr val="bg1"/>
                      </a:solidFill>
                      <a:latin typeface="Calibri" panose="020F0502020204030204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1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Agia</a:t>
                  </a:r>
                  <a:r>
                    <a:rPr kumimoji="0" lang="en-US" sz="700" b="1" i="1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700" b="1" i="1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Triada</a:t>
                  </a:r>
                  <a:r>
                    <a:rPr kumimoji="0" lang="en-US" sz="700" b="1" i="1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(LNG)</a:t>
                  </a:r>
                </a:p>
              </p:txBody>
            </p:sp>
            <p:sp>
              <p:nvSpPr>
                <p:cNvPr id="239" name="172 Elipse">
                  <a:extLst>
                    <a:ext uri="{FF2B5EF4-FFF2-40B4-BE49-F238E27FC236}">
                      <a16:creationId xmlns:a16="http://schemas.microsoft.com/office/drawing/2014/main" xmlns="" id="{C480C2DD-6E90-4C76-9192-9E95AB84DCD1}"/>
                    </a:ext>
                  </a:extLst>
                </p:cNvPr>
                <p:cNvSpPr/>
                <p:nvPr/>
              </p:nvSpPr>
              <p:spPr>
                <a:xfrm>
                  <a:off x="6555918" y="5076367"/>
                  <a:ext cx="109899" cy="113875"/>
                </a:xfrm>
                <a:prstGeom prst="ellipse">
                  <a:avLst/>
                </a:prstGeom>
                <a:solidFill>
                  <a:srgbClr val="0620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198 CuadroTexto">
                  <a:extLst>
                    <a:ext uri="{FF2B5EF4-FFF2-40B4-BE49-F238E27FC236}">
                      <a16:creationId xmlns:a16="http://schemas.microsoft.com/office/drawing/2014/main" xmlns="" id="{D6856FEF-CA72-4C39-909F-199C7EF8FF9F}"/>
                    </a:ext>
                  </a:extLst>
                </p:cNvPr>
                <p:cNvSpPr txBox="1"/>
                <p:nvPr/>
              </p:nvSpPr>
              <p:spPr>
                <a:xfrm>
                  <a:off x="7908615" y="3309573"/>
                  <a:ext cx="424498" cy="221337"/>
                </a:xfrm>
                <a:prstGeom prst="roundRect">
                  <a:avLst/>
                </a:prstGeom>
                <a:solidFill>
                  <a:srgbClr val="28285B">
                    <a:alpha val="80000"/>
                  </a:srgbClr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el-GR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500" b="1" i="1">
                      <a:solidFill>
                        <a:schemeClr val="bg1"/>
                      </a:solidFill>
                      <a:latin typeface="Calibri" panose="020F0502020204030204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1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Kipoi</a:t>
                  </a:r>
                  <a:endParaRPr kumimoji="0" lang="en-US" sz="600" b="1" i="1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198 CuadroTexto">
                  <a:extLst>
                    <a:ext uri="{FF2B5EF4-FFF2-40B4-BE49-F238E27FC236}">
                      <a16:creationId xmlns:a16="http://schemas.microsoft.com/office/drawing/2014/main" xmlns="" id="{8E18581F-8FFD-4D8D-9DCA-8754976E16B8}"/>
                    </a:ext>
                  </a:extLst>
                </p:cNvPr>
                <p:cNvSpPr txBox="1"/>
                <p:nvPr/>
              </p:nvSpPr>
              <p:spPr>
                <a:xfrm>
                  <a:off x="6159250" y="3007869"/>
                  <a:ext cx="720000" cy="221337"/>
                </a:xfrm>
                <a:prstGeom prst="roundRect">
                  <a:avLst/>
                </a:prstGeom>
                <a:solidFill>
                  <a:srgbClr val="28285B">
                    <a:alpha val="80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1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Sidirokastro</a:t>
                  </a:r>
                  <a:endParaRPr kumimoji="0" lang="en-US" sz="600" b="1" i="1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xmlns="" id="{8ADCDEE3-965D-43EA-9D17-6C5DC2B1B22D}"/>
                    </a:ext>
                  </a:extLst>
                </p:cNvPr>
                <p:cNvSpPr txBox="1"/>
                <p:nvPr/>
              </p:nvSpPr>
              <p:spPr>
                <a:xfrm>
                  <a:off x="6400220" y="3355225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61 Elipse">
                  <a:extLst>
                    <a:ext uri="{FF2B5EF4-FFF2-40B4-BE49-F238E27FC236}">
                      <a16:creationId xmlns:a16="http://schemas.microsoft.com/office/drawing/2014/main" xmlns="" id="{DC698197-7CBF-4D44-B39B-BC2F1C66AEF5}"/>
                    </a:ext>
                  </a:extLst>
                </p:cNvPr>
                <p:cNvSpPr/>
                <p:nvPr/>
              </p:nvSpPr>
              <p:spPr>
                <a:xfrm>
                  <a:off x="7408343" y="2544086"/>
                  <a:ext cx="187698" cy="17576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6C91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C9117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8</a:t>
                  </a:r>
                  <a:endParaRPr kumimoji="0" lang="es-E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6C911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61 Elipse">
                  <a:extLst>
                    <a:ext uri="{FF2B5EF4-FFF2-40B4-BE49-F238E27FC236}">
                      <a16:creationId xmlns:a16="http://schemas.microsoft.com/office/drawing/2014/main" xmlns="" id="{3EFF5E6C-8FEB-44E7-9F70-536AB0C0F6C5}"/>
                    </a:ext>
                  </a:extLst>
                </p:cNvPr>
                <p:cNvSpPr/>
                <p:nvPr/>
              </p:nvSpPr>
              <p:spPr>
                <a:xfrm>
                  <a:off x="6823520" y="3385654"/>
                  <a:ext cx="481281" cy="22327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19EE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19EE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11</a:t>
                  </a:r>
                  <a:endParaRPr kumimoji="0" lang="es-E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019EE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61 Elipse">
                  <a:extLst>
                    <a:ext uri="{FF2B5EF4-FFF2-40B4-BE49-F238E27FC236}">
                      <a16:creationId xmlns:a16="http://schemas.microsoft.com/office/drawing/2014/main" xmlns="" id="{4D878027-5FA9-4189-8634-B00F635BB701}"/>
                    </a:ext>
                  </a:extLst>
                </p:cNvPr>
                <p:cNvSpPr/>
                <p:nvPr/>
              </p:nvSpPr>
              <p:spPr>
                <a:xfrm>
                  <a:off x="7382285" y="4571279"/>
                  <a:ext cx="187698" cy="17576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162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162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7</a:t>
                  </a:r>
                  <a:endParaRPr kumimoji="0" lang="es-E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162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61 Elipse">
                  <a:extLst>
                    <a:ext uri="{FF2B5EF4-FFF2-40B4-BE49-F238E27FC236}">
                      <a16:creationId xmlns:a16="http://schemas.microsoft.com/office/drawing/2014/main" xmlns="" id="{9B3F1B1D-09AE-4444-864D-BC592CC0FB81}"/>
                    </a:ext>
                  </a:extLst>
                </p:cNvPr>
                <p:cNvSpPr/>
                <p:nvPr/>
              </p:nvSpPr>
              <p:spPr>
                <a:xfrm>
                  <a:off x="6574549" y="4877802"/>
                  <a:ext cx="187698" cy="17576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162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162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247" name="61 Elipse">
                  <a:extLst>
                    <a:ext uri="{FF2B5EF4-FFF2-40B4-BE49-F238E27FC236}">
                      <a16:creationId xmlns:a16="http://schemas.microsoft.com/office/drawing/2014/main" xmlns="" id="{8D5744D5-6D18-4F4E-95E0-6F8B1FDF30CA}"/>
                    </a:ext>
                  </a:extLst>
                </p:cNvPr>
                <p:cNvSpPr/>
                <p:nvPr/>
              </p:nvSpPr>
              <p:spPr>
                <a:xfrm>
                  <a:off x="5084998" y="2980270"/>
                  <a:ext cx="187698" cy="17576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162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162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48" name="61 Elipse">
                  <a:extLst>
                    <a:ext uri="{FF2B5EF4-FFF2-40B4-BE49-F238E27FC236}">
                      <a16:creationId xmlns:a16="http://schemas.microsoft.com/office/drawing/2014/main" xmlns="" id="{4BAA4B5C-C5C6-4B4F-8AF0-F6BE5820CCB4}"/>
                    </a:ext>
                  </a:extLst>
                </p:cNvPr>
                <p:cNvSpPr/>
                <p:nvPr/>
              </p:nvSpPr>
              <p:spPr>
                <a:xfrm>
                  <a:off x="5486351" y="5026541"/>
                  <a:ext cx="187698" cy="17576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162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162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49" name="61 Elipse">
                  <a:extLst>
                    <a:ext uri="{FF2B5EF4-FFF2-40B4-BE49-F238E27FC236}">
                      <a16:creationId xmlns:a16="http://schemas.microsoft.com/office/drawing/2014/main" xmlns="" id="{4DA64D57-D483-48B6-955B-9667F278EC48}"/>
                    </a:ext>
                  </a:extLst>
                </p:cNvPr>
                <p:cNvSpPr/>
                <p:nvPr/>
              </p:nvSpPr>
              <p:spPr>
                <a:xfrm>
                  <a:off x="5503358" y="3665081"/>
                  <a:ext cx="187698" cy="17576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162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162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50" name="61 Elipse">
                  <a:extLst>
                    <a:ext uri="{FF2B5EF4-FFF2-40B4-BE49-F238E27FC236}">
                      <a16:creationId xmlns:a16="http://schemas.microsoft.com/office/drawing/2014/main" xmlns="" id="{6128EFDA-9BC1-4BF2-A4B9-D2AC0D9D681B}"/>
                    </a:ext>
                  </a:extLst>
                </p:cNvPr>
                <p:cNvSpPr/>
                <p:nvPr/>
              </p:nvSpPr>
              <p:spPr>
                <a:xfrm>
                  <a:off x="7475124" y="3451480"/>
                  <a:ext cx="187698" cy="17576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28285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6</a:t>
                  </a:r>
                  <a:endParaRPr kumimoji="0" lang="es-ES" sz="11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xmlns="" id="{920C7739-AEB8-448A-A85A-C95D5F2B80FA}"/>
                    </a:ext>
                  </a:extLst>
                </p:cNvPr>
                <p:cNvSpPr/>
                <p:nvPr/>
              </p:nvSpPr>
              <p:spPr>
                <a:xfrm>
                  <a:off x="562348" y="1518945"/>
                  <a:ext cx="346249" cy="4600371"/>
                </a:xfrm>
                <a:prstGeom prst="rect">
                  <a:avLst/>
                </a:prstGeom>
                <a:solidFill>
                  <a:srgbClr val="70BDE9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vert="vert270" wrap="square">
                  <a:spAutoFit/>
                </a:bodyPr>
                <a:lstStyle/>
                <a:p>
                  <a:pPr marL="0" marR="0" lvl="0" indent="-189316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white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Segoe UI" panose="020B0502040204020203" pitchFamily="34" charset="0"/>
                    </a:rPr>
                    <a:t>DESFA’s</a:t>
                  </a:r>
                  <a:r>
                    <a:rPr kumimoji="0" lang="el-GR" sz="105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Segoe UI" panose="020B0502040204020203" pitchFamily="34" charset="0"/>
                    </a:rPr>
                    <a:t> </a:t>
                  </a:r>
                  <a:r>
                    <a: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Segoe UI" panose="020B0502040204020203" pitchFamily="34" charset="0"/>
                    </a:rPr>
                    <a:t>10YDP - </a:t>
                  </a:r>
                  <a:r>
                    <a:rPr kumimoji="0" lang="el-GR" sz="105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Segoe UI" panose="020B0502040204020203" pitchFamily="34" charset="0"/>
                    </a:rPr>
                    <a:t>€</a:t>
                  </a:r>
                  <a:r>
                    <a: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Segoe UI" panose="020B0502040204020203" pitchFamily="34" charset="0"/>
                    </a:rPr>
                    <a:t>800 M</a:t>
                  </a:r>
                  <a:r>
                    <a:rPr lang="en-US" sz="1050" b="1" kern="0">
                      <a:solidFill>
                        <a:prstClr val="white"/>
                      </a:solidFill>
                      <a:cs typeface="Segoe UI" panose="020B0502040204020203" pitchFamily="34" charset="0"/>
                    </a:rPr>
                    <a:t> </a:t>
                  </a:r>
                  <a:r>
                    <a: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Segoe UI" panose="020B0502040204020203" pitchFamily="34" charset="0"/>
                    </a:rPr>
                    <a:t>within the next 5-year period</a:t>
                  </a:r>
                </a:p>
              </p:txBody>
            </p:sp>
            <p:sp>
              <p:nvSpPr>
                <p:cNvPr id="252" name="Rectangle: Rounded Corners 251">
                  <a:extLst>
                    <a:ext uri="{FF2B5EF4-FFF2-40B4-BE49-F238E27FC236}">
                      <a16:creationId xmlns:a16="http://schemas.microsoft.com/office/drawing/2014/main" xmlns="" id="{1ECB3E2C-4BD5-4AEC-9358-1176AA0885D3}"/>
                    </a:ext>
                  </a:extLst>
                </p:cNvPr>
                <p:cNvSpPr/>
                <p:nvPr/>
              </p:nvSpPr>
              <p:spPr>
                <a:xfrm>
                  <a:off x="8598262" y="4019937"/>
                  <a:ext cx="2755180" cy="531347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softEdge rad="0"/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Trans Adriatic Pipeline (TAP)</a:t>
                  </a:r>
                  <a:r>
                    <a:rPr kumimoji="0" lang="el-GR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6286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62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Shareholders: BP, </a:t>
                  </a:r>
                  <a:r>
                    <a:rPr kumimoji="0" lang="en-US" sz="9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162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Socar</a:t>
                  </a:r>
                  <a:r>
                    <a:rPr kumimoji="0" lang="en-US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62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, </a:t>
                  </a:r>
                  <a:r>
                    <a:rPr kumimoji="0" lang="en-US" sz="9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162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Snam</a:t>
                  </a:r>
                  <a:r>
                    <a:rPr kumimoji="0" lang="en-US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62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, </a:t>
                  </a:r>
                  <a:r>
                    <a:rPr kumimoji="0" lang="en-US" sz="9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162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Fluxys</a:t>
                  </a:r>
                  <a:r>
                    <a:rPr kumimoji="0" lang="en-US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62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, </a:t>
                  </a:r>
                  <a:r>
                    <a:rPr kumimoji="0" lang="en-US" sz="9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162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Enagás</a:t>
                  </a:r>
                  <a:r>
                    <a:rPr kumimoji="0" lang="en-US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62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, </a:t>
                  </a:r>
                  <a:r>
                    <a:rPr kumimoji="0" lang="en-US" sz="9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16205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Axpo</a:t>
                  </a:r>
                  <a:endParaRPr kumimoji="0" lang="el-GR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6286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xmlns="" id="{E074786D-7A45-4188-832B-7C8D642B6D24}"/>
                  </a:ext>
                </a:extLst>
              </p:cNvPr>
              <p:cNvSpPr txBox="1"/>
              <p:nvPr/>
            </p:nvSpPr>
            <p:spPr>
              <a:xfrm>
                <a:off x="5575185" y="3268380"/>
                <a:ext cx="1260000" cy="221337"/>
              </a:xfrm>
              <a:prstGeom prst="roundRect">
                <a:avLst/>
              </a:prstGeom>
              <a:solidFill>
                <a:srgbClr val="28285B">
                  <a:alpha val="80000"/>
                </a:srgbClr>
              </a:solidFill>
            </p:spPr>
            <p:txBody>
              <a:bodyPr wrap="square" rtlCol="0">
                <a:spAutoFit/>
              </a:bodyPr>
              <a:lstStyle>
                <a:defPPr>
                  <a:defRPr lang="el-GR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1" i="1">
                    <a:solidFill>
                      <a:schemeClr val="bg1"/>
                    </a:solidFill>
                    <a:latin typeface="Calibri" panose="020F0502020204030204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1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Nea Messimvria (TAP entry) </a:t>
                </a:r>
                <a:endParaRPr kumimoji="0" lang="el-GR" sz="7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xmlns="" id="{093C3C42-270E-4364-BCB6-F73A9473EA1B}"/>
                  </a:ext>
                </a:extLst>
              </p:cNvPr>
              <p:cNvSpPr/>
              <p:nvPr/>
            </p:nvSpPr>
            <p:spPr>
              <a:xfrm>
                <a:off x="11431118" y="3111980"/>
                <a:ext cx="338554" cy="1927059"/>
              </a:xfrm>
              <a:prstGeom prst="rect">
                <a:avLst/>
              </a:prstGeom>
              <a:solidFill>
                <a:srgbClr val="71BFEB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vert270" wrap="square">
                <a:spAutoFit/>
              </a:bodyPr>
              <a:lstStyle/>
              <a:p>
                <a:pPr marL="0" marR="0" lvl="0" indent="-189316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Segoe UI" panose="020B0502040204020203" pitchFamily="34" charset="0"/>
                  </a:rPr>
                  <a:t>Other developers</a:t>
                </a: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xmlns="" id="{70846481-47F4-4323-B0AF-A21C09687FE8}"/>
                  </a:ext>
                </a:extLst>
              </p:cNvPr>
              <p:cNvSpPr/>
              <p:nvPr/>
            </p:nvSpPr>
            <p:spPr>
              <a:xfrm>
                <a:off x="11429577" y="5276002"/>
                <a:ext cx="338554" cy="950422"/>
              </a:xfrm>
              <a:prstGeom prst="rect">
                <a:avLst/>
              </a:prstGeom>
              <a:solidFill>
                <a:srgbClr val="71BFEB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vert270" wrap="square">
                <a:spAutoFit/>
              </a:bodyPr>
              <a:lstStyle/>
              <a:p>
                <a:pPr marL="0" marR="0" lvl="0" indent="-189316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Segoe UI" panose="020B0502040204020203" pitchFamily="34" charset="0"/>
                  </a:rPr>
                  <a:t>Tender</a:t>
                </a:r>
              </a:p>
            </p:txBody>
          </p:sp>
        </p:grpSp>
        <p:sp>
          <p:nvSpPr>
            <p:cNvPr id="187" name="Forma libre 101">
              <a:extLst>
                <a:ext uri="{FF2B5EF4-FFF2-40B4-BE49-F238E27FC236}">
                  <a16:creationId xmlns:a16="http://schemas.microsoft.com/office/drawing/2014/main" xmlns="" id="{7C4EEC11-D4EC-4B03-A3A3-0176E01E5F6B}"/>
                </a:ext>
              </a:extLst>
            </p:cNvPr>
            <p:cNvSpPr/>
            <p:nvPr/>
          </p:nvSpPr>
          <p:spPr>
            <a:xfrm>
              <a:off x="5698715" y="4528662"/>
              <a:ext cx="613649" cy="64273"/>
            </a:xfrm>
            <a:custGeom>
              <a:avLst/>
              <a:gdLst>
                <a:gd name="connsiteX0" fmla="*/ 0 w 653143"/>
                <a:gd name="connsiteY0" fmla="*/ 0 h 87085"/>
                <a:gd name="connsiteX1" fmla="*/ 113211 w 653143"/>
                <a:gd name="connsiteY1" fmla="*/ 69668 h 87085"/>
                <a:gd name="connsiteX2" fmla="*/ 374468 w 653143"/>
                <a:gd name="connsiteY2" fmla="*/ 87085 h 87085"/>
                <a:gd name="connsiteX3" fmla="*/ 653143 w 653143"/>
                <a:gd name="connsiteY3" fmla="*/ 69668 h 8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3143" h="87085">
                  <a:moveTo>
                    <a:pt x="0" y="0"/>
                  </a:moveTo>
                  <a:cubicBezTo>
                    <a:pt x="25400" y="27577"/>
                    <a:pt x="50800" y="55154"/>
                    <a:pt x="113211" y="69668"/>
                  </a:cubicBezTo>
                  <a:cubicBezTo>
                    <a:pt x="175622" y="84182"/>
                    <a:pt x="284479" y="87085"/>
                    <a:pt x="374468" y="87085"/>
                  </a:cubicBezTo>
                  <a:cubicBezTo>
                    <a:pt x="464457" y="87085"/>
                    <a:pt x="608149" y="74022"/>
                    <a:pt x="653143" y="69668"/>
                  </a:cubicBezTo>
                </a:path>
              </a:pathLst>
            </a:custGeom>
            <a:noFill/>
            <a:ln w="19050">
              <a:solidFill>
                <a:srgbClr val="6C9117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2F6049B6-A403-4DB8-ADB0-1C3D575C097E}"/>
                </a:ext>
              </a:extLst>
            </p:cNvPr>
            <p:cNvCxnSpPr>
              <a:cxnSpLocks/>
            </p:cNvCxnSpPr>
            <p:nvPr/>
          </p:nvCxnSpPr>
          <p:spPr>
            <a:xfrm>
              <a:off x="4209653" y="6056265"/>
              <a:ext cx="289862" cy="0"/>
            </a:xfrm>
            <a:prstGeom prst="line">
              <a:avLst/>
            </a:prstGeom>
            <a:noFill/>
            <a:ln w="19050">
              <a:solidFill>
                <a:srgbClr val="6C9117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xmlns="" id="{91C5E13D-7930-4FB6-8327-3054616A415E}"/>
                </a:ext>
              </a:extLst>
            </p:cNvPr>
            <p:cNvSpPr txBox="1"/>
            <p:nvPr/>
          </p:nvSpPr>
          <p:spPr>
            <a:xfrm>
              <a:off x="4491981" y="5944150"/>
              <a:ext cx="9381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1" u="none" strike="noStrike" kern="1200" cap="none" spc="0" normalizeH="0" baseline="0" noProof="0">
                  <a:ln>
                    <a:noFill/>
                  </a:ln>
                  <a:solidFill>
                    <a:srgbClr val="162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Existing lines</a:t>
              </a:r>
              <a:endParaRPr kumimoji="0" lang="el-GR" sz="800" b="0" i="1" u="none" strike="noStrike" kern="1200" cap="none" spc="0" normalizeH="0" baseline="0" noProof="0">
                <a:ln>
                  <a:noFill/>
                </a:ln>
                <a:solidFill>
                  <a:srgbClr val="162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A2B73E4D-6DAA-44AA-9D5E-2688DCDBF92F}"/>
                </a:ext>
              </a:extLst>
            </p:cNvPr>
            <p:cNvCxnSpPr>
              <a:cxnSpLocks/>
            </p:cNvCxnSpPr>
            <p:nvPr/>
          </p:nvCxnSpPr>
          <p:spPr>
            <a:xfrm>
              <a:off x="4218047" y="6212715"/>
              <a:ext cx="28986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xmlns="" id="{EB60A989-5CD1-49CD-97FF-BCB5F5466E40}"/>
                </a:ext>
              </a:extLst>
            </p:cNvPr>
            <p:cNvSpPr txBox="1"/>
            <p:nvPr/>
          </p:nvSpPr>
          <p:spPr>
            <a:xfrm>
              <a:off x="4491981" y="6114362"/>
              <a:ext cx="11644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1" u="none" strike="noStrike" kern="1200" cap="none" spc="0" normalizeH="0" baseline="0" noProof="0">
                  <a:ln>
                    <a:noFill/>
                  </a:ln>
                  <a:solidFill>
                    <a:srgbClr val="162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Projected lines</a:t>
              </a:r>
              <a:endParaRPr kumimoji="0" lang="el-GR" sz="800" b="0" i="1" u="none" strike="noStrike" kern="1200" cap="none" spc="0" normalizeH="0" baseline="0" noProof="0">
                <a:ln>
                  <a:noFill/>
                </a:ln>
                <a:solidFill>
                  <a:srgbClr val="162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198 CuadroTexto">
              <a:extLst>
                <a:ext uri="{FF2B5EF4-FFF2-40B4-BE49-F238E27FC236}">
                  <a16:creationId xmlns:a16="http://schemas.microsoft.com/office/drawing/2014/main" xmlns="" id="{DE71804A-0F50-413B-8CFC-42550BFC6087}"/>
                </a:ext>
              </a:extLst>
            </p:cNvPr>
            <p:cNvSpPr txBox="1"/>
            <p:nvPr/>
          </p:nvSpPr>
          <p:spPr>
            <a:xfrm>
              <a:off x="7411726" y="4695499"/>
              <a:ext cx="497215" cy="238363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err="1">
                  <a:ln>
                    <a:noFill/>
                  </a:ln>
                  <a:solidFill>
                    <a:srgbClr val="28285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HEnEx</a:t>
              </a:r>
              <a:endPara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828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172 Elipse">
              <a:extLst>
                <a:ext uri="{FF2B5EF4-FFF2-40B4-BE49-F238E27FC236}">
                  <a16:creationId xmlns:a16="http://schemas.microsoft.com/office/drawing/2014/main" xmlns="" id="{F10E548D-A733-4133-B9AB-7E03775E3FEA}"/>
                </a:ext>
              </a:extLst>
            </p:cNvPr>
            <p:cNvSpPr/>
            <p:nvPr/>
          </p:nvSpPr>
          <p:spPr>
            <a:xfrm>
              <a:off x="4285265" y="6348124"/>
              <a:ext cx="109899" cy="113875"/>
            </a:xfrm>
            <a:prstGeom prst="ellipse">
              <a:avLst/>
            </a:prstGeom>
            <a:solidFill>
              <a:srgbClr val="385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A2A23067-0E60-4853-91C3-3244CBC20E91}"/>
                </a:ext>
              </a:extLst>
            </p:cNvPr>
            <p:cNvSpPr txBox="1"/>
            <p:nvPr/>
          </p:nvSpPr>
          <p:spPr>
            <a:xfrm>
              <a:off x="4482601" y="6282727"/>
              <a:ext cx="9381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1" u="none" strike="noStrike" kern="1200" cap="none" spc="0" normalizeH="0" baseline="0" noProof="0">
                  <a:ln>
                    <a:noFill/>
                  </a:ln>
                  <a:solidFill>
                    <a:srgbClr val="162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Entry points</a:t>
              </a:r>
              <a:endParaRPr kumimoji="0" lang="el-GR" sz="800" b="0" i="1" u="none" strike="noStrike" kern="1200" cap="none" spc="0" normalizeH="0" baseline="0" noProof="0">
                <a:ln>
                  <a:noFill/>
                </a:ln>
                <a:solidFill>
                  <a:srgbClr val="162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xmlns="" id="{9C87A159-F1E3-400D-9AD9-CFC274D31BC2}"/>
                </a:ext>
              </a:extLst>
            </p:cNvPr>
            <p:cNvSpPr/>
            <p:nvPr/>
          </p:nvSpPr>
          <p:spPr>
            <a:xfrm>
              <a:off x="4069448" y="5891802"/>
              <a:ext cx="1310006" cy="629024"/>
            </a:xfrm>
            <a:prstGeom prst="rect">
              <a:avLst/>
            </a:prstGeom>
            <a:noFill/>
            <a:ln>
              <a:solidFill>
                <a:srgbClr val="282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198 CuadroTexto">
              <a:extLst>
                <a:ext uri="{FF2B5EF4-FFF2-40B4-BE49-F238E27FC236}">
                  <a16:creationId xmlns:a16="http://schemas.microsoft.com/office/drawing/2014/main" xmlns="" id="{8FB66E0F-1623-4EBE-840B-749BD9480E25}"/>
                </a:ext>
              </a:extLst>
            </p:cNvPr>
            <p:cNvSpPr txBox="1"/>
            <p:nvPr/>
          </p:nvSpPr>
          <p:spPr>
            <a:xfrm>
              <a:off x="6503078" y="4997685"/>
              <a:ext cx="966483" cy="238363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28285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SSLNG &amp; TLS</a:t>
              </a:r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889AFD68-B4D6-4891-9080-EF4E1FCCE53D}"/>
                </a:ext>
              </a:extLst>
            </p:cNvPr>
            <p:cNvCxnSpPr>
              <a:cxnSpLocks/>
            </p:cNvCxnSpPr>
            <p:nvPr/>
          </p:nvCxnSpPr>
          <p:spPr>
            <a:xfrm>
              <a:off x="6691254" y="5246479"/>
              <a:ext cx="96330" cy="140551"/>
            </a:xfrm>
            <a:prstGeom prst="line">
              <a:avLst/>
            </a:prstGeom>
            <a:noFill/>
            <a:ln w="19050">
              <a:solidFill>
                <a:srgbClr val="6C9117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349" name="Immagine 64">
            <a:extLst>
              <a:ext uri="{FF2B5EF4-FFF2-40B4-BE49-F238E27FC236}">
                <a16:creationId xmlns:a16="http://schemas.microsoft.com/office/drawing/2014/main" xmlns="" id="{B6C792C5-6781-4059-B42F-28C46FE5994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18503" y="3366001"/>
            <a:ext cx="731177" cy="279982"/>
          </a:xfrm>
          <a:prstGeom prst="rect">
            <a:avLst/>
          </a:prstGeom>
        </p:spPr>
      </p:pic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xmlns="" id="{DBF4A762-6763-4C18-BD0F-A5868B661257}"/>
              </a:ext>
            </a:extLst>
          </p:cNvPr>
          <p:cNvSpPr/>
          <p:nvPr/>
        </p:nvSpPr>
        <p:spPr>
          <a:xfrm>
            <a:off x="854869" y="5411062"/>
            <a:ext cx="2735527" cy="720000"/>
          </a:xfrm>
          <a:prstGeom prst="roundRect">
            <a:avLst/>
          </a:prstGeom>
          <a:solidFill>
            <a:srgbClr val="E1EFD7"/>
          </a:solid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62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Natural Gas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62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Ioannina</a:t>
            </a: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62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Developer: DESFA</a:t>
            </a:r>
          </a:p>
        </p:txBody>
      </p:sp>
      <p:sp>
        <p:nvSpPr>
          <p:cNvPr id="175" name="62 Elipse">
            <a:extLst>
              <a:ext uri="{FF2B5EF4-FFF2-40B4-BE49-F238E27FC236}">
                <a16:creationId xmlns:a16="http://schemas.microsoft.com/office/drawing/2014/main" xmlns="" id="{DFFD3673-F2D1-48D6-A381-628EA28FBCBE}"/>
              </a:ext>
            </a:extLst>
          </p:cNvPr>
          <p:cNvSpPr/>
          <p:nvPr/>
        </p:nvSpPr>
        <p:spPr>
          <a:xfrm>
            <a:off x="3344543" y="1796401"/>
            <a:ext cx="391901" cy="37916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62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>
                <a:ln>
                  <a:noFill/>
                </a:ln>
                <a:solidFill>
                  <a:srgbClr val="162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162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62 Elipse">
            <a:extLst>
              <a:ext uri="{FF2B5EF4-FFF2-40B4-BE49-F238E27FC236}">
                <a16:creationId xmlns:a16="http://schemas.microsoft.com/office/drawing/2014/main" xmlns="" id="{5AD88F2B-E224-49EA-9FEF-AE2BEFBCF6DA}"/>
              </a:ext>
            </a:extLst>
          </p:cNvPr>
          <p:cNvSpPr/>
          <p:nvPr/>
        </p:nvSpPr>
        <p:spPr>
          <a:xfrm>
            <a:off x="3349544" y="5602542"/>
            <a:ext cx="391901" cy="37916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62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>
                <a:ln>
                  <a:noFill/>
                </a:ln>
                <a:solidFill>
                  <a:srgbClr val="162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162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62 Elipse">
            <a:extLst>
              <a:ext uri="{FF2B5EF4-FFF2-40B4-BE49-F238E27FC236}">
                <a16:creationId xmlns:a16="http://schemas.microsoft.com/office/drawing/2014/main" xmlns="" id="{282E8B7E-8E5F-44F0-9724-41F68EF25999}"/>
              </a:ext>
            </a:extLst>
          </p:cNvPr>
          <p:cNvSpPr/>
          <p:nvPr/>
        </p:nvSpPr>
        <p:spPr>
          <a:xfrm>
            <a:off x="3349544" y="2740653"/>
            <a:ext cx="391901" cy="37916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62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>
                <a:ln>
                  <a:noFill/>
                </a:ln>
                <a:solidFill>
                  <a:srgbClr val="162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162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62 Elipse">
            <a:extLst>
              <a:ext uri="{FF2B5EF4-FFF2-40B4-BE49-F238E27FC236}">
                <a16:creationId xmlns:a16="http://schemas.microsoft.com/office/drawing/2014/main" xmlns="" id="{469C1221-8EE1-4AE7-A6FC-8F972975AF21}"/>
              </a:ext>
            </a:extLst>
          </p:cNvPr>
          <p:cNvSpPr/>
          <p:nvPr/>
        </p:nvSpPr>
        <p:spPr>
          <a:xfrm>
            <a:off x="3347202" y="3671050"/>
            <a:ext cx="391901" cy="37916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62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>
                <a:ln>
                  <a:noFill/>
                </a:ln>
                <a:solidFill>
                  <a:srgbClr val="162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162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62 Elipse">
            <a:extLst>
              <a:ext uri="{FF2B5EF4-FFF2-40B4-BE49-F238E27FC236}">
                <a16:creationId xmlns:a16="http://schemas.microsoft.com/office/drawing/2014/main" xmlns="" id="{D92C0298-163C-4B8F-90AF-2A290B190386}"/>
              </a:ext>
            </a:extLst>
          </p:cNvPr>
          <p:cNvSpPr/>
          <p:nvPr/>
        </p:nvSpPr>
        <p:spPr>
          <a:xfrm>
            <a:off x="3354912" y="4621540"/>
            <a:ext cx="391901" cy="37916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62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>
                <a:ln>
                  <a:noFill/>
                </a:ln>
                <a:solidFill>
                  <a:srgbClr val="162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162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62 Elipse">
            <a:extLst>
              <a:ext uri="{FF2B5EF4-FFF2-40B4-BE49-F238E27FC236}">
                <a16:creationId xmlns:a16="http://schemas.microsoft.com/office/drawing/2014/main" xmlns="" id="{465C4294-D634-4EDA-80F8-7DF6D63AB5F7}"/>
              </a:ext>
            </a:extLst>
          </p:cNvPr>
          <p:cNvSpPr/>
          <p:nvPr/>
        </p:nvSpPr>
        <p:spPr>
          <a:xfrm>
            <a:off x="8298296" y="1676392"/>
            <a:ext cx="391901" cy="37916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62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>
                <a:ln>
                  <a:noFill/>
                </a:ln>
                <a:solidFill>
                  <a:srgbClr val="162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162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62 Elipse">
            <a:extLst>
              <a:ext uri="{FF2B5EF4-FFF2-40B4-BE49-F238E27FC236}">
                <a16:creationId xmlns:a16="http://schemas.microsoft.com/office/drawing/2014/main" xmlns="" id="{8DFC585C-4559-4E4C-AA58-D93B9F374D2A}"/>
              </a:ext>
            </a:extLst>
          </p:cNvPr>
          <p:cNvSpPr/>
          <p:nvPr/>
        </p:nvSpPr>
        <p:spPr>
          <a:xfrm>
            <a:off x="8297871" y="2537736"/>
            <a:ext cx="391901" cy="37916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62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>
                <a:ln>
                  <a:noFill/>
                </a:ln>
                <a:solidFill>
                  <a:srgbClr val="162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162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1" name="62 Elipse">
            <a:extLst>
              <a:ext uri="{FF2B5EF4-FFF2-40B4-BE49-F238E27FC236}">
                <a16:creationId xmlns:a16="http://schemas.microsoft.com/office/drawing/2014/main" xmlns="" id="{DF2AA16C-EBF1-4A39-8C3D-E1E5FD181F46}"/>
              </a:ext>
            </a:extLst>
          </p:cNvPr>
          <p:cNvSpPr/>
          <p:nvPr/>
        </p:nvSpPr>
        <p:spPr>
          <a:xfrm>
            <a:off x="8297870" y="3449251"/>
            <a:ext cx="391901" cy="379168"/>
          </a:xfrm>
          <a:prstGeom prst="ellipse">
            <a:avLst/>
          </a:prstGeom>
          <a:solidFill>
            <a:schemeClr val="bg1"/>
          </a:solidFill>
          <a:ln w="19050">
            <a:solidFill>
              <a:srgbClr val="6C9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>
                <a:ln>
                  <a:noFill/>
                </a:ln>
                <a:solidFill>
                  <a:srgbClr val="6C911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6C911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62 Elipse">
            <a:extLst>
              <a:ext uri="{FF2B5EF4-FFF2-40B4-BE49-F238E27FC236}">
                <a16:creationId xmlns:a16="http://schemas.microsoft.com/office/drawing/2014/main" xmlns="" id="{C9A1740D-1948-40FD-88E3-D843BA170143}"/>
              </a:ext>
            </a:extLst>
          </p:cNvPr>
          <p:cNvSpPr/>
          <p:nvPr/>
        </p:nvSpPr>
        <p:spPr>
          <a:xfrm>
            <a:off x="8297870" y="4081364"/>
            <a:ext cx="391901" cy="379168"/>
          </a:xfrm>
          <a:prstGeom prst="ellipse">
            <a:avLst/>
          </a:prstGeom>
          <a:solidFill>
            <a:schemeClr val="bg1"/>
          </a:solidFill>
          <a:ln w="19050">
            <a:solidFill>
              <a:srgbClr val="6C9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>
                <a:ln>
                  <a:noFill/>
                </a:ln>
                <a:solidFill>
                  <a:srgbClr val="6C911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6C911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4" name="62 Elipse">
            <a:extLst>
              <a:ext uri="{FF2B5EF4-FFF2-40B4-BE49-F238E27FC236}">
                <a16:creationId xmlns:a16="http://schemas.microsoft.com/office/drawing/2014/main" xmlns="" id="{4402A8D9-F01D-479A-8D1B-29223F186D3F}"/>
              </a:ext>
            </a:extLst>
          </p:cNvPr>
          <p:cNvSpPr/>
          <p:nvPr/>
        </p:nvSpPr>
        <p:spPr>
          <a:xfrm>
            <a:off x="8297870" y="5709320"/>
            <a:ext cx="391901" cy="37916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5" name="Title Placeholder 1">
            <a:extLst>
              <a:ext uri="{FF2B5EF4-FFF2-40B4-BE49-F238E27FC236}">
                <a16:creationId xmlns:a16="http://schemas.microsoft.com/office/drawing/2014/main" xmlns="" id="{89D43006-D62D-4167-9376-4BF7340997B8}"/>
              </a:ext>
            </a:extLst>
          </p:cNvPr>
          <p:cNvSpPr txBox="1">
            <a:spLocks/>
          </p:cNvSpPr>
          <p:nvPr/>
        </p:nvSpPr>
        <p:spPr>
          <a:xfrm>
            <a:off x="5802049" y="6406561"/>
            <a:ext cx="587902" cy="2116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fld id="{2A2030FF-DD80-4E55-B79E-CF934235DBDB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 algn="ctr"/>
              <a:t>2</a:t>
            </a:fld>
            <a:endParaRPr lang="el-GR" sz="11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" name="Picture 173" descr="A picture containing night sky&#10;&#10;Description automatically generated">
            <a:extLst>
              <a:ext uri="{FF2B5EF4-FFF2-40B4-BE49-F238E27FC236}">
                <a16:creationId xmlns:a16="http://schemas.microsoft.com/office/drawing/2014/main" xmlns="" id="{2D9421EA-2AE1-44E4-8CF7-C0941178D2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33932"/>
          <a:stretch/>
        </p:blipFill>
        <p:spPr>
          <a:xfrm>
            <a:off x="6720458" y="5045588"/>
            <a:ext cx="356804" cy="235731"/>
          </a:xfrm>
          <a:prstGeom prst="rect">
            <a:avLst/>
          </a:prstGeom>
        </p:spPr>
      </p:pic>
      <p:sp>
        <p:nvSpPr>
          <p:cNvPr id="193" name="61 Elipse">
            <a:extLst>
              <a:ext uri="{FF2B5EF4-FFF2-40B4-BE49-F238E27FC236}">
                <a16:creationId xmlns:a16="http://schemas.microsoft.com/office/drawing/2014/main" xmlns="" id="{7079208E-8884-4D8D-BFF3-95A359067068}"/>
              </a:ext>
            </a:extLst>
          </p:cNvPr>
          <p:cNvSpPr/>
          <p:nvPr/>
        </p:nvSpPr>
        <p:spPr>
          <a:xfrm>
            <a:off x="7054081" y="5109444"/>
            <a:ext cx="463275" cy="201171"/>
          </a:xfrm>
          <a:prstGeom prst="ellipse">
            <a:avLst/>
          </a:prstGeom>
          <a:solidFill>
            <a:schemeClr val="bg1"/>
          </a:solidFill>
          <a:ln w="19050">
            <a:solidFill>
              <a:srgbClr val="162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>
                <a:solidFill>
                  <a:srgbClr val="162050"/>
                </a:solidFill>
                <a:latin typeface="Calibri" panose="020F0502020204030204"/>
              </a:rPr>
              <a:t>1</a:t>
            </a:r>
            <a:r>
              <a:rPr lang="el-GR" sz="1100" b="1">
                <a:solidFill>
                  <a:srgbClr val="162050"/>
                </a:solidFill>
                <a:latin typeface="Calibri" panose="020F0502020204030204"/>
              </a:rPr>
              <a:t>0</a:t>
            </a:r>
            <a:endParaRPr kumimoji="0" lang="es-ES" sz="1100" b="1" i="0" u="none" strike="noStrike" kern="1200" cap="none" spc="0" normalizeH="0" baseline="0" noProof="0">
              <a:ln>
                <a:noFill/>
              </a:ln>
              <a:solidFill>
                <a:srgbClr val="162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xmlns="" id="{2ED143A2-AC89-4CF7-BE4A-D4D88B3512AB}"/>
              </a:ext>
            </a:extLst>
          </p:cNvPr>
          <p:cNvSpPr/>
          <p:nvPr/>
        </p:nvSpPr>
        <p:spPr>
          <a:xfrm>
            <a:off x="8485741" y="4715871"/>
            <a:ext cx="2734751" cy="531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62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FSRU Dioryga Gas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rgbClr val="162050"/>
                </a:solidFill>
                <a:latin typeface="Calibri" panose="020F0502020204030204"/>
              </a:rPr>
              <a:t>Shareholders: Motor Oil </a:t>
            </a:r>
          </a:p>
        </p:txBody>
      </p:sp>
      <p:sp>
        <p:nvSpPr>
          <p:cNvPr id="217" name="62 Elipse">
            <a:extLst>
              <a:ext uri="{FF2B5EF4-FFF2-40B4-BE49-F238E27FC236}">
                <a16:creationId xmlns:a16="http://schemas.microsoft.com/office/drawing/2014/main" xmlns="" id="{B95B6A36-0623-4377-916C-B82BF90C7194}"/>
              </a:ext>
            </a:extLst>
          </p:cNvPr>
          <p:cNvSpPr/>
          <p:nvPr/>
        </p:nvSpPr>
        <p:spPr>
          <a:xfrm>
            <a:off x="8312392" y="4803473"/>
            <a:ext cx="391901" cy="379168"/>
          </a:xfrm>
          <a:prstGeom prst="ellipse">
            <a:avLst/>
          </a:prstGeom>
          <a:solidFill>
            <a:schemeClr val="bg1"/>
          </a:solidFill>
          <a:ln w="19050">
            <a:solidFill>
              <a:srgbClr val="6C9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400" b="1">
                <a:solidFill>
                  <a:srgbClr val="6C9117"/>
                </a:solidFill>
                <a:latin typeface="Calibri" panose="020F0502020204030204"/>
              </a:rPr>
              <a:t>1</a:t>
            </a:r>
            <a:r>
              <a:rPr lang="el-GR" sz="1400" b="1">
                <a:solidFill>
                  <a:srgbClr val="6C9117"/>
                </a:solidFill>
                <a:latin typeface="Calibri" panose="020F0502020204030204"/>
              </a:rPr>
              <a:t>0</a:t>
            </a:r>
            <a:endParaRPr lang="es-ES" sz="1400" b="1">
              <a:solidFill>
                <a:srgbClr val="6C9117"/>
              </a:solidFill>
              <a:latin typeface="Calibri" panose="020F0502020204030204"/>
            </a:endParaRPr>
          </a:p>
        </p:txBody>
      </p:sp>
      <p:sp>
        <p:nvSpPr>
          <p:cNvPr id="218" name="198 CuadroTexto">
            <a:extLst>
              <a:ext uri="{FF2B5EF4-FFF2-40B4-BE49-F238E27FC236}">
                <a16:creationId xmlns:a16="http://schemas.microsoft.com/office/drawing/2014/main" xmlns="" id="{8CF7D09B-5D86-4248-ABC7-F076AF273170}"/>
              </a:ext>
            </a:extLst>
          </p:cNvPr>
          <p:cNvSpPr txBox="1"/>
          <p:nvPr/>
        </p:nvSpPr>
        <p:spPr>
          <a:xfrm>
            <a:off x="6674752" y="5190015"/>
            <a:ext cx="741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829A3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FSRU Dioryga Gas</a:t>
            </a:r>
          </a:p>
        </p:txBody>
      </p:sp>
      <p:sp>
        <p:nvSpPr>
          <p:cNvPr id="220" name="61 Elipse">
            <a:extLst>
              <a:ext uri="{FF2B5EF4-FFF2-40B4-BE49-F238E27FC236}">
                <a16:creationId xmlns:a16="http://schemas.microsoft.com/office/drawing/2014/main" xmlns="" id="{D87BA8DA-06D9-4022-B89F-21C0A4836230}"/>
              </a:ext>
            </a:extLst>
          </p:cNvPr>
          <p:cNvSpPr/>
          <p:nvPr/>
        </p:nvSpPr>
        <p:spPr>
          <a:xfrm>
            <a:off x="5232093" y="4152999"/>
            <a:ext cx="187698" cy="175763"/>
          </a:xfrm>
          <a:prstGeom prst="ellipse">
            <a:avLst/>
          </a:prstGeom>
          <a:solidFill>
            <a:schemeClr val="bg1"/>
          </a:solidFill>
          <a:ln w="19050">
            <a:solidFill>
              <a:srgbClr val="162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solidFill>
                  <a:srgbClr val="162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srgbClr val="162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198 CuadroTexto">
            <a:extLst>
              <a:ext uri="{FF2B5EF4-FFF2-40B4-BE49-F238E27FC236}">
                <a16:creationId xmlns:a16="http://schemas.microsoft.com/office/drawing/2014/main" xmlns="" id="{AEE44015-FAEE-4283-947D-D9855BE1C112}"/>
              </a:ext>
            </a:extLst>
          </p:cNvPr>
          <p:cNvSpPr txBox="1"/>
          <p:nvPr/>
        </p:nvSpPr>
        <p:spPr>
          <a:xfrm>
            <a:off x="5164532" y="4002709"/>
            <a:ext cx="1105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6C911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Natural Gas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6C911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Ioannina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E3EC55-AB9C-414F-907F-A789DFD118C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51976" y="4138458"/>
            <a:ext cx="446405" cy="393680"/>
          </a:xfrm>
          <a:prstGeom prst="rect">
            <a:avLst/>
          </a:prstGeom>
        </p:spPr>
      </p:pic>
      <p:sp>
        <p:nvSpPr>
          <p:cNvPr id="253" name="Title 1">
            <a:extLst>
              <a:ext uri="{FF2B5EF4-FFF2-40B4-BE49-F238E27FC236}">
                <a16:creationId xmlns:a16="http://schemas.microsoft.com/office/drawing/2014/main" xmlns="" id="{4907882A-3554-43D0-AB23-68511D16D19B}"/>
              </a:ext>
            </a:extLst>
          </p:cNvPr>
          <p:cNvSpPr txBox="1">
            <a:spLocks/>
          </p:cNvSpPr>
          <p:nvPr/>
        </p:nvSpPr>
        <p:spPr>
          <a:xfrm>
            <a:off x="323921" y="172359"/>
            <a:ext cx="10908571" cy="44432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2400" b="1" dirty="0">
                <a:solidFill>
                  <a:srgbClr val="20376C"/>
                </a:solidFill>
                <a:latin typeface="PF Bague Sans Pro" panose="02000503000000020003"/>
                <a:ea typeface="+mn-ea"/>
                <a:cs typeface="Tahoma" panose="020B0604030504040204" pitchFamily="34" charset="0"/>
              </a:rPr>
              <a:t>DESFA implements its ambitious investment plan to strengthen Greece role as an energy hub in South East Europe; all new pipelines H</a:t>
            </a:r>
            <a:r>
              <a:rPr lang="en-US" sz="2400" b="1" baseline="-25000" dirty="0">
                <a:solidFill>
                  <a:srgbClr val="20376C"/>
                </a:solidFill>
                <a:latin typeface="PF Bague Sans Pro" panose="02000503000000020003"/>
                <a:ea typeface="+mn-ea"/>
                <a:cs typeface="Tahoma" panose="020B0604030504040204" pitchFamily="34" charset="0"/>
              </a:rPr>
              <a:t>2</a:t>
            </a:r>
            <a:r>
              <a:rPr lang="en-US" sz="2400" b="1" dirty="0">
                <a:solidFill>
                  <a:srgbClr val="20376C"/>
                </a:solidFill>
                <a:latin typeface="PF Bague Sans Pro" panose="02000503000000020003"/>
                <a:ea typeface="+mn-ea"/>
                <a:cs typeface="Tahoma" panose="020B0604030504040204" pitchFamily="34" charset="0"/>
              </a:rPr>
              <a:t> ready</a:t>
            </a:r>
          </a:p>
        </p:txBody>
      </p:sp>
      <p:sp>
        <p:nvSpPr>
          <p:cNvPr id="216" name="object 96">
            <a:extLst>
              <a:ext uri="{FF2B5EF4-FFF2-40B4-BE49-F238E27FC236}">
                <a16:creationId xmlns:a16="http://schemas.microsoft.com/office/drawing/2014/main" xmlns="" id="{1C39DCA7-7C1C-4649-A88F-A201020FC800}"/>
              </a:ext>
            </a:extLst>
          </p:cNvPr>
          <p:cNvSpPr txBox="1"/>
          <p:nvPr/>
        </p:nvSpPr>
        <p:spPr>
          <a:xfrm>
            <a:off x="-4284" y="6624771"/>
            <a:ext cx="12191999" cy="247615"/>
          </a:xfrm>
          <a:prstGeom prst="rect">
            <a:avLst/>
          </a:prstGeom>
          <a:gradFill>
            <a:gsLst>
              <a:gs pos="0">
                <a:srgbClr val="004C97"/>
              </a:gs>
              <a:gs pos="100000">
                <a:srgbClr val="74A240"/>
              </a:gs>
              <a:gs pos="53000">
                <a:srgbClr val="62B5E5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el-GR"/>
            </a:defPPr>
            <a:lvl1pPr algn="ctr" defTabSz="852488" fontAlgn="base">
              <a:spcBef>
                <a:spcPct val="0"/>
              </a:spcBef>
              <a:spcAft>
                <a:spcPct val="0"/>
              </a:spcAft>
              <a:buSzPct val="145000"/>
              <a:tabLst>
                <a:tab pos="0" algn="l"/>
                <a:tab pos="4352925" algn="r"/>
              </a:tabLst>
              <a:defRPr sz="1600" b="1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852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45000"/>
              <a:buFontTx/>
              <a:buNone/>
              <a:tabLst>
                <a:tab pos="0" algn="l"/>
                <a:tab pos="4352925" algn="r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19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xmlns="" id="{8331B285-0EDD-45DE-934E-339A856021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30"/>
          <a:stretch/>
        </p:blipFill>
        <p:spPr>
          <a:xfrm>
            <a:off x="-3047" y="10"/>
            <a:ext cx="12185165" cy="6857990"/>
          </a:xfrm>
          <a:prstGeom prst="rect">
            <a:avLst/>
          </a:prstGeom>
        </p:spPr>
      </p:pic>
      <p:pic>
        <p:nvPicPr>
          <p:cNvPr id="7" name="Picture 6" descr="A picture containing mountain, grass, sky, outdoor&#10;&#10;Description automatically generated">
            <a:extLst>
              <a:ext uri="{FF2B5EF4-FFF2-40B4-BE49-F238E27FC236}">
                <a16:creationId xmlns:a16="http://schemas.microsoft.com/office/drawing/2014/main" xmlns="" id="{0699CED5-02C2-4C36-8162-B0345EF818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869" y="0"/>
            <a:ext cx="1222773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E8D816F-4C8E-47F2-825C-D534919AF9C0}"/>
              </a:ext>
            </a:extLst>
          </p:cNvPr>
          <p:cNvSpPr/>
          <p:nvPr/>
        </p:nvSpPr>
        <p:spPr>
          <a:xfrm flipH="1">
            <a:off x="-17869" y="0"/>
            <a:ext cx="12227738" cy="6857990"/>
          </a:xfrm>
          <a:prstGeom prst="rect">
            <a:avLst/>
          </a:prstGeom>
          <a:gradFill>
            <a:gsLst>
              <a:gs pos="41000">
                <a:srgbClr val="0D67AC">
                  <a:alpha val="55000"/>
                </a:srgbClr>
              </a:gs>
              <a:gs pos="97191">
                <a:srgbClr val="7BA42C">
                  <a:alpha val="39000"/>
                </a:srgbClr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lIns="180000" tIns="0" rIns="180000" bIns="0" rtlCol="0" anchor="ctr"/>
          <a:lstStyle/>
          <a:p>
            <a:pPr algn="ctr" defTabSz="852488" fontAlgn="base">
              <a:spcBef>
                <a:spcPct val="0"/>
              </a:spcBef>
              <a:spcAft>
                <a:spcPct val="0"/>
              </a:spcAft>
              <a:buSzPct val="145000"/>
              <a:tabLst>
                <a:tab pos="0" algn="l"/>
                <a:tab pos="4352925" algn="r"/>
              </a:tabLst>
            </a:pPr>
            <a:endParaRPr lang="en-US" sz="1600" b="1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9BE7121-B94B-4343-AA93-2502AAC20428}"/>
              </a:ext>
            </a:extLst>
          </p:cNvPr>
          <p:cNvSpPr/>
          <p:nvPr/>
        </p:nvSpPr>
        <p:spPr>
          <a:xfrm>
            <a:off x="2463998" y="1677409"/>
            <a:ext cx="9612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74</a:t>
            </a: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PF Bague Sans Pro"/>
              </a:rPr>
              <a:t>projects of high added value</a:t>
            </a:r>
            <a:endParaRPr lang="el-GR" sz="3200" dirty="0">
              <a:solidFill>
                <a:schemeClr val="bg1"/>
              </a:solidFill>
              <a:latin typeface="PF Bague Sans Pro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F90F1F2-BEDF-4739-AF7B-E9031FA013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376"/>
          <a:stretch/>
        </p:blipFill>
        <p:spPr>
          <a:xfrm>
            <a:off x="998409" y="1473125"/>
            <a:ext cx="1215289" cy="10041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F5EB4C2-360C-4310-B708-9B41B7A822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520"/>
          <a:stretch/>
        </p:blipFill>
        <p:spPr>
          <a:xfrm>
            <a:off x="986510" y="2761122"/>
            <a:ext cx="1161103" cy="100412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B2B207F-F320-42E2-B41E-1698DA2035C3}"/>
              </a:ext>
            </a:extLst>
          </p:cNvPr>
          <p:cNvSpPr/>
          <p:nvPr/>
        </p:nvSpPr>
        <p:spPr>
          <a:xfrm>
            <a:off x="2463998" y="2909240"/>
            <a:ext cx="9612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Arial Black" panose="020B0A04020102020204" pitchFamily="34" charset="0"/>
              </a:rPr>
              <a:t>€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830</a:t>
            </a:r>
            <a:r>
              <a:rPr lang="el-GR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PF Bague Sans Pro"/>
              </a:rPr>
              <a:t>million</a:t>
            </a:r>
            <a:r>
              <a:rPr lang="el-GR" sz="2000" dirty="0">
                <a:solidFill>
                  <a:schemeClr val="bg1"/>
                </a:solidFill>
                <a:latin typeface="PF Bague Sans Pro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PF Bague Sans Pro"/>
              </a:rPr>
              <a:t>total budget</a:t>
            </a:r>
            <a:endParaRPr lang="el-GR" sz="2000" dirty="0">
              <a:solidFill>
                <a:schemeClr val="bg1"/>
              </a:solidFill>
              <a:latin typeface="PF Bague Sans Pr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33FB803-F34B-4F48-B536-58C0E5F91B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010"/>
          <a:stretch/>
        </p:blipFill>
        <p:spPr>
          <a:xfrm>
            <a:off x="926956" y="4096878"/>
            <a:ext cx="1358197" cy="11407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28B0FB-31DA-4E86-97B0-BE96A75D6623}"/>
              </a:ext>
            </a:extLst>
          </p:cNvPr>
          <p:cNvSpPr/>
          <p:nvPr/>
        </p:nvSpPr>
        <p:spPr>
          <a:xfrm>
            <a:off x="2463999" y="3957130"/>
            <a:ext cx="8884720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chemeClr val="bg1"/>
                </a:solidFill>
                <a:latin typeface="PF Bague Sans Pro"/>
              </a:rPr>
              <a:t>Large scale investments</a:t>
            </a:r>
            <a:r>
              <a:rPr lang="en-US" sz="2000" dirty="0">
                <a:solidFill>
                  <a:schemeClr val="bg1"/>
                </a:solidFill>
                <a:latin typeface="PF Bague Sans Pro"/>
              </a:rPr>
              <a:t> which confirm the </a:t>
            </a:r>
            <a:r>
              <a:rPr lang="en-US" sz="2000" b="1" dirty="0">
                <a:solidFill>
                  <a:schemeClr val="bg1"/>
                </a:solidFill>
                <a:latin typeface="PF Bague Sans Pro"/>
              </a:rPr>
              <a:t>key role of natural gas infrastructure </a:t>
            </a:r>
          </a:p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chemeClr val="bg1"/>
                </a:solidFill>
                <a:latin typeface="PF Bague Sans Pro"/>
              </a:rPr>
              <a:t>in the energy transition</a:t>
            </a:r>
            <a:r>
              <a:rPr lang="en-US" sz="2000" dirty="0">
                <a:solidFill>
                  <a:schemeClr val="bg1"/>
                </a:solidFill>
                <a:latin typeface="PF Bague Sans Pro"/>
              </a:rPr>
              <a:t>, contributing to the implementation of the </a:t>
            </a:r>
            <a:r>
              <a:rPr lang="en-US" sz="2000" b="1" dirty="0">
                <a:solidFill>
                  <a:schemeClr val="bg1"/>
                </a:solidFill>
                <a:latin typeface="PF Bague Sans Pro"/>
              </a:rPr>
              <a:t>National Plan for Energy and Climate </a:t>
            </a:r>
            <a:r>
              <a:rPr lang="en-US" sz="2000" dirty="0">
                <a:solidFill>
                  <a:schemeClr val="bg1"/>
                </a:solidFill>
                <a:latin typeface="PF Bague Sans Pro"/>
              </a:rPr>
              <a:t>&amp; the </a:t>
            </a:r>
            <a:r>
              <a:rPr lang="en-US" sz="2000" b="1" dirty="0">
                <a:solidFill>
                  <a:schemeClr val="bg1"/>
                </a:solidFill>
                <a:latin typeface="PF Bague Sans Pro"/>
              </a:rPr>
              <a:t>Just Transition Development Plan of lignite areas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A30862F-207F-4FB4-B67F-6C68BC2A7EE8}"/>
              </a:ext>
            </a:extLst>
          </p:cNvPr>
          <p:cNvSpPr txBox="1"/>
          <p:nvPr/>
        </p:nvSpPr>
        <p:spPr>
          <a:xfrm>
            <a:off x="258183" y="334397"/>
            <a:ext cx="1057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F Bague Sans Pro"/>
                <a:cs typeface="Arial" panose="020B0604020202020204" pitchFamily="34" charset="0"/>
              </a:rPr>
              <a:t>DESFA’s Ten-Year Development Plan</a:t>
            </a:r>
            <a:r>
              <a:rPr lang="el-GR" sz="2800" b="1" dirty="0">
                <a:solidFill>
                  <a:schemeClr val="bg1"/>
                </a:solidFill>
                <a:latin typeface="PF Bague Sans Pro"/>
                <a:cs typeface="Arial" panose="020B0604020202020204" pitchFamily="34" charset="0"/>
              </a:rPr>
              <a:t> 202</a:t>
            </a:r>
            <a:r>
              <a:rPr lang="en-US" sz="2800" b="1" dirty="0">
                <a:solidFill>
                  <a:schemeClr val="bg1"/>
                </a:solidFill>
                <a:latin typeface="PF Bague Sans Pro"/>
                <a:cs typeface="Arial" panose="020B0604020202020204" pitchFamily="34" charset="0"/>
              </a:rPr>
              <a:t>2</a:t>
            </a:r>
            <a:r>
              <a:rPr lang="el-GR" sz="2800" b="1" dirty="0">
                <a:solidFill>
                  <a:schemeClr val="bg1"/>
                </a:solidFill>
                <a:latin typeface="PF Bague Sans Pro"/>
                <a:cs typeface="Arial" panose="020B0604020202020204" pitchFamily="34" charset="0"/>
              </a:rPr>
              <a:t>-203</a:t>
            </a:r>
            <a:r>
              <a:rPr lang="en-US" sz="2800" b="1" dirty="0">
                <a:solidFill>
                  <a:schemeClr val="bg1"/>
                </a:solidFill>
                <a:latin typeface="PF Bague Sans Pro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3" name="Εικόνα 11">
            <a:extLst>
              <a:ext uri="{FF2B5EF4-FFF2-40B4-BE49-F238E27FC236}">
                <a16:creationId xmlns:a16="http://schemas.microsoft.com/office/drawing/2014/main" xmlns="" id="{F7FC2A1D-3486-4A46-95D9-1794B9309D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5939" y="153551"/>
            <a:ext cx="647936" cy="66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69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7000">
        <p:fade/>
      </p:transition>
    </mc:Choice>
    <mc:Fallback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bject 96">
            <a:extLst>
              <a:ext uri="{FF2B5EF4-FFF2-40B4-BE49-F238E27FC236}">
                <a16:creationId xmlns:a16="http://schemas.microsoft.com/office/drawing/2014/main" xmlns="" id="{192A2A5A-43D9-434D-A21D-B580AD1C8D01}"/>
              </a:ext>
            </a:extLst>
          </p:cNvPr>
          <p:cNvSpPr txBox="1"/>
          <p:nvPr/>
        </p:nvSpPr>
        <p:spPr>
          <a:xfrm>
            <a:off x="-4284" y="6624771"/>
            <a:ext cx="12191999" cy="247615"/>
          </a:xfrm>
          <a:prstGeom prst="rect">
            <a:avLst/>
          </a:prstGeom>
          <a:gradFill>
            <a:gsLst>
              <a:gs pos="0">
                <a:srgbClr val="004C97"/>
              </a:gs>
              <a:gs pos="100000">
                <a:srgbClr val="74A240"/>
              </a:gs>
              <a:gs pos="53000">
                <a:srgbClr val="62B5E5"/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defPPr>
              <a:defRPr lang="el-GR"/>
            </a:defPPr>
            <a:lvl1pPr algn="ctr" defTabSz="852488" fontAlgn="base">
              <a:spcBef>
                <a:spcPct val="0"/>
              </a:spcBef>
              <a:spcAft>
                <a:spcPct val="0"/>
              </a:spcAft>
              <a:buSzPct val="145000"/>
              <a:tabLst>
                <a:tab pos="0" algn="l"/>
                <a:tab pos="4352925" algn="r"/>
              </a:tabLst>
              <a:defRPr sz="1600" b="1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852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45000"/>
              <a:buFontTx/>
              <a:buNone/>
              <a:tabLst>
                <a:tab pos="0" algn="l"/>
                <a:tab pos="4352925" algn="r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896185D-52C8-476A-B84D-5E92C5C62349}"/>
              </a:ext>
            </a:extLst>
          </p:cNvPr>
          <p:cNvGrpSpPr/>
          <p:nvPr/>
        </p:nvGrpSpPr>
        <p:grpSpPr>
          <a:xfrm>
            <a:off x="272059" y="875244"/>
            <a:ext cx="10661473" cy="5749527"/>
            <a:chOff x="401742" y="545362"/>
            <a:chExt cx="11763580" cy="605362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5E2729A8-4364-476D-B78F-F86C64CE21B0}"/>
                </a:ext>
              </a:extLst>
            </p:cNvPr>
            <p:cNvSpPr/>
            <p:nvPr/>
          </p:nvSpPr>
          <p:spPr>
            <a:xfrm>
              <a:off x="5053030" y="4007682"/>
              <a:ext cx="5044927" cy="21255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87" name="object 96">
              <a:extLst>
                <a:ext uri="{FF2B5EF4-FFF2-40B4-BE49-F238E27FC236}">
                  <a16:creationId xmlns:a16="http://schemas.microsoft.com/office/drawing/2014/main" xmlns="" id="{1F2E2790-AB0B-4DBE-AF52-2286A74841AC}"/>
                </a:ext>
              </a:extLst>
            </p:cNvPr>
            <p:cNvSpPr txBox="1"/>
            <p:nvPr/>
          </p:nvSpPr>
          <p:spPr>
            <a:xfrm>
              <a:off x="5061956" y="3903291"/>
              <a:ext cx="5036001" cy="298558"/>
            </a:xfrm>
            <a:prstGeom prst="rect">
              <a:avLst/>
            </a:prstGeom>
            <a:gradFill>
              <a:gsLst>
                <a:gs pos="0">
                  <a:srgbClr val="004C97"/>
                </a:gs>
                <a:gs pos="100000">
                  <a:srgbClr val="009A44"/>
                </a:gs>
                <a:gs pos="53000">
                  <a:srgbClr val="62B5E5"/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rtlCol="0" anchor="ctr"/>
            <a:lstStyle>
              <a:defPPr>
                <a:defRPr lang="el-GR"/>
              </a:defPPr>
              <a:lvl1pPr algn="ctr" defTabSz="852488" fontAlgn="base">
                <a:spcBef>
                  <a:spcPct val="0"/>
                </a:spcBef>
                <a:spcAft>
                  <a:spcPct val="0"/>
                </a:spcAft>
                <a:buSzPct val="145000"/>
                <a:tabLst>
                  <a:tab pos="0" algn="l"/>
                  <a:tab pos="4352925" algn="r"/>
                </a:tabLst>
                <a:defRPr sz="1600" b="1" kern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marL="0" marR="0" lvl="0" indent="0" defTabSz="8524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45000"/>
                <a:buFontTx/>
                <a:buNone/>
                <a:tabLst>
                  <a:tab pos="0" algn="l"/>
                  <a:tab pos="4352925" algn="r"/>
                </a:tabLst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Investments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2287638" y="769769"/>
              <a:ext cx="7999993" cy="5829214"/>
              <a:chOff x="1393699" y="1005374"/>
              <a:chExt cx="6216262" cy="5186469"/>
            </a:xfrm>
          </p:grpSpPr>
          <p:sp>
            <p:nvSpPr>
              <p:cNvPr id="138" name="Line Callout 1 (Accent Bar) 137"/>
              <p:cNvSpPr/>
              <p:nvPr/>
            </p:nvSpPr>
            <p:spPr>
              <a:xfrm rot="5400000" flipH="1">
                <a:off x="2515892" y="4741482"/>
                <a:ext cx="224863" cy="524443"/>
              </a:xfrm>
              <a:prstGeom prst="accentCallout1">
                <a:avLst>
                  <a:gd name="adj1" fmla="val 84412"/>
                  <a:gd name="adj2" fmla="val 10607"/>
                  <a:gd name="adj3" fmla="val 142606"/>
                  <a:gd name="adj4" fmla="val -50213"/>
                </a:avLst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r>
                  <a:rPr lang="en-US" sz="1200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Patima</a:t>
                </a:r>
                <a:endParaRPr lang="en-US" sz="9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9" name="Line Callout 1 (Accent Bar) 138"/>
              <p:cNvSpPr/>
              <p:nvPr/>
            </p:nvSpPr>
            <p:spPr>
              <a:xfrm rot="5400000" flipH="1">
                <a:off x="1572515" y="1634080"/>
                <a:ext cx="171902" cy="529534"/>
              </a:xfrm>
              <a:prstGeom prst="accentCallout1">
                <a:avLst>
                  <a:gd name="adj1" fmla="val 33013"/>
                  <a:gd name="adj2" fmla="val 3567"/>
                  <a:gd name="adj3" fmla="val -33635"/>
                  <a:gd name="adj4" fmla="val -76509"/>
                </a:avLst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200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Karperi</a:t>
                </a:r>
              </a:p>
            </p:txBody>
          </p:sp>
          <p:cxnSp>
            <p:nvCxnSpPr>
              <p:cNvPr id="140" name="Straight Connector 18"/>
              <p:cNvCxnSpPr/>
              <p:nvPr/>
            </p:nvCxnSpPr>
            <p:spPr>
              <a:xfrm rot="5400000">
                <a:off x="3377086" y="940953"/>
                <a:ext cx="0" cy="2376000"/>
              </a:xfrm>
              <a:prstGeom prst="straightConnector1">
                <a:avLst/>
              </a:prstGeom>
              <a:ln w="76200">
                <a:solidFill>
                  <a:srgbClr val="002060"/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 Box 6">
                <a:extLst>
                  <a:ext uri="{FF2B5EF4-FFF2-40B4-BE49-F238E27FC236}">
                    <a16:creationId xmlns:a16="http://schemas.microsoft.com/office/drawing/2014/main" xmlns="" id="{2A955C60-6196-4A92-81B7-402207D497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652781" y="4549286"/>
                <a:ext cx="929229" cy="2849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1" tIns="45715" rIns="91431" bIns="45715">
                <a:spAutoFit/>
              </a:bodyPr>
              <a:lstStyle>
                <a:defPPr>
                  <a:defRPr lang="el-G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+mn-cs"/>
                  </a:defRPr>
                </a:lvl9pPr>
              </a:lstStyle>
              <a:p>
                <a:pPr algn="ctr">
                  <a:spcBef>
                    <a:spcPct val="20000"/>
                  </a:spcBef>
                  <a:defRPr/>
                </a:pPr>
                <a:r>
                  <a:rPr lang="en-US" sz="900" b="1" kern="0" dirty="0">
                    <a:solidFill>
                      <a:srgbClr val="1E2B67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D=30”</a:t>
                </a:r>
                <a:endParaRPr lang="el-GR" sz="900" b="1" kern="0" dirty="0">
                  <a:solidFill>
                    <a:srgbClr val="1E2B67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144" name="Text Box 6">
                <a:extLst>
                  <a:ext uri="{FF2B5EF4-FFF2-40B4-BE49-F238E27FC236}">
                    <a16:creationId xmlns:a16="http://schemas.microsoft.com/office/drawing/2014/main" xmlns="" id="{2A955C60-6196-4A92-81B7-402207D497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662252" y="1634257"/>
                <a:ext cx="889942" cy="2849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1" tIns="45715" rIns="91431" bIns="45715">
                <a:spAutoFit/>
              </a:bodyPr>
              <a:lstStyle>
                <a:defPPr>
                  <a:defRPr lang="el-G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+mn-cs"/>
                  </a:defRPr>
                </a:lvl9pPr>
              </a:lstStyle>
              <a:p>
                <a:pPr algn="ctr">
                  <a:spcBef>
                    <a:spcPct val="20000"/>
                  </a:spcBef>
                  <a:defRPr/>
                </a:pPr>
                <a:r>
                  <a:rPr lang="en-US" sz="900" b="1" kern="0" dirty="0">
                    <a:solidFill>
                      <a:srgbClr val="1E2B67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D=36”</a:t>
                </a:r>
                <a:endParaRPr lang="el-GR" sz="900" b="1" kern="0" dirty="0">
                  <a:solidFill>
                    <a:srgbClr val="1E2B67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145" name="Text Box 6">
                <a:extLst>
                  <a:ext uri="{FF2B5EF4-FFF2-40B4-BE49-F238E27FC236}">
                    <a16:creationId xmlns:a16="http://schemas.microsoft.com/office/drawing/2014/main" xmlns="" id="{2A955C60-6196-4A92-81B7-402207D497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665228" y="2285586"/>
                <a:ext cx="819645" cy="200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1" tIns="45715" rIns="91431" bIns="45715">
                <a:spAutoFit/>
              </a:bodyPr>
              <a:lstStyle>
                <a:defPPr>
                  <a:defRPr lang="el-GR"/>
                </a:defPPr>
                <a:lvl1pPr algn="ctr">
                  <a:spcBef>
                    <a:spcPct val="20000"/>
                  </a:spcBef>
                  <a:defRPr sz="900" b="1" kern="0">
                    <a:solidFill>
                      <a:srgbClr val="1E2B67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lvl1pPr>
                <a:lvl2pPr>
                  <a:defRPr>
                    <a:latin typeface="Arial" charset="0"/>
                    <a:ea typeface="MS PGothic" pitchFamily="34" charset="-128"/>
                  </a:defRPr>
                </a:lvl2pPr>
                <a:lvl3pPr>
                  <a:defRPr>
                    <a:latin typeface="Arial" charset="0"/>
                    <a:ea typeface="MS PGothic" pitchFamily="34" charset="-128"/>
                  </a:defRPr>
                </a:lvl3pPr>
                <a:lvl4pPr>
                  <a:defRPr>
                    <a:latin typeface="Arial" charset="0"/>
                    <a:ea typeface="MS PGothic" pitchFamily="34" charset="-128"/>
                  </a:defRPr>
                </a:lvl4pPr>
                <a:lvl5pPr>
                  <a:defRPr>
                    <a:latin typeface="Arial" charset="0"/>
                    <a:ea typeface="MS PGothic" pitchFamily="34" charset="-128"/>
                  </a:defRPr>
                </a:lvl5pPr>
                <a:lvl6pPr>
                  <a:defRPr>
                    <a:latin typeface="Arial" charset="0"/>
                    <a:ea typeface="MS PGothic" pitchFamily="34" charset="-128"/>
                  </a:defRPr>
                </a:lvl6pPr>
                <a:lvl7pPr>
                  <a:defRPr>
                    <a:latin typeface="Arial" charset="0"/>
                    <a:ea typeface="MS PGothic" pitchFamily="34" charset="-128"/>
                  </a:defRPr>
                </a:lvl7pPr>
                <a:lvl8pPr>
                  <a:defRPr>
                    <a:latin typeface="Arial" charset="0"/>
                    <a:ea typeface="MS PGothic" pitchFamily="34" charset="-128"/>
                  </a:defRPr>
                </a:lvl8pPr>
                <a:lvl9pPr>
                  <a:defRPr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dirty="0"/>
                  <a:t>D=36”</a:t>
                </a:r>
                <a:endParaRPr lang="el-GR" dirty="0"/>
              </a:p>
            </p:txBody>
          </p:sp>
          <p:cxnSp>
            <p:nvCxnSpPr>
              <p:cNvPr id="146" name="Straight Connector 18"/>
              <p:cNvCxnSpPr/>
              <p:nvPr/>
            </p:nvCxnSpPr>
            <p:spPr>
              <a:xfrm flipH="1" flipV="1">
                <a:off x="6301607" y="2126747"/>
                <a:ext cx="1308354" cy="580"/>
              </a:xfrm>
              <a:prstGeom prst="straightConnector1">
                <a:avLst/>
              </a:prstGeom>
              <a:ln w="76200">
                <a:solidFill>
                  <a:srgbClr val="002060"/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7" name="Group 146"/>
              <p:cNvGrpSpPr/>
              <p:nvPr/>
            </p:nvGrpSpPr>
            <p:grpSpPr>
              <a:xfrm>
                <a:off x="1467838" y="1005374"/>
                <a:ext cx="5725088" cy="5186469"/>
                <a:chOff x="1467838" y="1005374"/>
                <a:chExt cx="5725088" cy="5186469"/>
              </a:xfrm>
            </p:grpSpPr>
            <p:sp>
              <p:nvSpPr>
                <p:cNvPr id="148" name="Line Callout 1 (Accent Bar) 147"/>
                <p:cNvSpPr/>
                <p:nvPr/>
              </p:nvSpPr>
              <p:spPr>
                <a:xfrm rot="5400000" flipH="1">
                  <a:off x="6651105" y="1274169"/>
                  <a:ext cx="430042" cy="653601"/>
                </a:xfrm>
                <a:prstGeom prst="accentCallout1">
                  <a:avLst>
                    <a:gd name="adj1" fmla="val 43379"/>
                    <a:gd name="adj2" fmla="val 26098"/>
                    <a:gd name="adj3" fmla="val 127583"/>
                    <a:gd name="adj4" fmla="val -68118"/>
                  </a:avLst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US" sz="1200" b="1" dirty="0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Komotini</a:t>
                  </a:r>
                </a:p>
              </p:txBody>
            </p:sp>
            <p:cxnSp>
              <p:nvCxnSpPr>
                <p:cNvPr id="149" name="Straight Arrow Connector 148"/>
                <p:cNvCxnSpPr>
                  <a:cxnSpLocks/>
                </p:cNvCxnSpPr>
                <p:nvPr/>
              </p:nvCxnSpPr>
              <p:spPr>
                <a:xfrm flipV="1">
                  <a:off x="4558333" y="2221299"/>
                  <a:ext cx="904" cy="608580"/>
                </a:xfrm>
                <a:prstGeom prst="straightConnector1">
                  <a:avLst/>
                </a:prstGeom>
                <a:ln w="101600">
                  <a:solidFill>
                    <a:srgbClr val="C00000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1" name="Group 150"/>
                <p:cNvGrpSpPr/>
                <p:nvPr/>
              </p:nvGrpSpPr>
              <p:grpSpPr>
                <a:xfrm>
                  <a:off x="1467838" y="1005374"/>
                  <a:ext cx="1999561" cy="5186469"/>
                  <a:chOff x="1407880" y="1244207"/>
                  <a:chExt cx="1999561" cy="5186469"/>
                </a:xfrm>
              </p:grpSpPr>
              <p:cxnSp>
                <p:nvCxnSpPr>
                  <p:cNvPr id="165" name="Straight Connector 18"/>
                  <p:cNvCxnSpPr>
                    <a:cxnSpLocks/>
                  </p:cNvCxnSpPr>
                  <p:nvPr/>
                </p:nvCxnSpPr>
                <p:spPr>
                  <a:xfrm>
                    <a:off x="2118659" y="1809538"/>
                    <a:ext cx="1527" cy="551966"/>
                  </a:xfrm>
                  <a:prstGeom prst="straightConnector1">
                    <a:avLst/>
                  </a:prstGeom>
                  <a:ln w="76200">
                    <a:solidFill>
                      <a:srgbClr val="002060"/>
                    </a:solidFill>
                    <a:headEnd type="oval" w="sm" len="sm"/>
                    <a:tail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6" name="Group 165"/>
                  <p:cNvGrpSpPr/>
                  <p:nvPr/>
                </p:nvGrpSpPr>
                <p:grpSpPr>
                  <a:xfrm>
                    <a:off x="1407880" y="1244207"/>
                    <a:ext cx="1999561" cy="5186469"/>
                    <a:chOff x="1407880" y="1244207"/>
                    <a:chExt cx="1999561" cy="5186469"/>
                  </a:xfrm>
                </p:grpSpPr>
                <p:cxnSp>
                  <p:nvCxnSpPr>
                    <p:cNvPr id="167" name="Straight Connector 18"/>
                    <p:cNvCxnSpPr>
                      <a:stCxn id="180" idx="2"/>
                      <a:endCxn id="182" idx="2"/>
                    </p:cNvCxnSpPr>
                    <p:nvPr/>
                  </p:nvCxnSpPr>
                  <p:spPr>
                    <a:xfrm>
                      <a:off x="2120511" y="3169351"/>
                      <a:ext cx="0" cy="1078465"/>
                    </a:xfrm>
                    <a:prstGeom prst="straightConnector1">
                      <a:avLst/>
                    </a:prstGeom>
                    <a:ln w="76200">
                      <a:solidFill>
                        <a:srgbClr val="002060"/>
                      </a:solidFill>
                      <a:headEnd type="oval" w="sm" len="sm"/>
                      <a:tailEnd type="oval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8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53695" y="5981065"/>
                      <a:ext cx="1253746" cy="4271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 anchorCtr="1">
                      <a:spAutoFit/>
                    </a:bodyPr>
                    <a:lstStyle>
                      <a:defPPr>
                        <a:defRPr lang="el-GR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Bef>
                          <a:spcPct val="10000"/>
                        </a:spcBef>
                        <a:defRPr/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Revithoussa </a:t>
                      </a: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ct val="10000"/>
                        </a:spcBef>
                        <a:defRPr/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LNG Terminal</a:t>
                      </a: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ct val="10000"/>
                        </a:spcBef>
                        <a:defRPr/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19.15 mn</a:t>
                      </a:r>
                      <a:r>
                        <a:rPr lang="el-G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Νm3/</a:t>
                      </a: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</a:t>
                      </a:r>
                    </a:p>
                  </p:txBody>
                </p:sp>
                <p:cxnSp>
                  <p:nvCxnSpPr>
                    <p:cNvPr id="169" name="Straight Connector 18"/>
                    <p:cNvCxnSpPr>
                      <a:stCxn id="182" idx="2"/>
                    </p:cNvCxnSpPr>
                    <p:nvPr/>
                  </p:nvCxnSpPr>
                  <p:spPr>
                    <a:xfrm flipH="1">
                      <a:off x="2107321" y="4247816"/>
                      <a:ext cx="13191" cy="1219759"/>
                    </a:xfrm>
                    <a:prstGeom prst="straightConnector1">
                      <a:avLst/>
                    </a:prstGeom>
                    <a:ln w="76200">
                      <a:solidFill>
                        <a:srgbClr val="002060"/>
                      </a:solidFill>
                      <a:headEnd type="oval" w="sm" len="sm"/>
                      <a:tailEnd type="oval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8"/>
                    <p:cNvCxnSpPr/>
                    <p:nvPr/>
                  </p:nvCxnSpPr>
                  <p:spPr>
                    <a:xfrm flipH="1">
                      <a:off x="2099256" y="5467575"/>
                      <a:ext cx="8065" cy="302327"/>
                    </a:xfrm>
                    <a:prstGeom prst="straightConnector1">
                      <a:avLst/>
                    </a:prstGeom>
                    <a:ln w="76200">
                      <a:solidFill>
                        <a:srgbClr val="002060"/>
                      </a:solidFill>
                      <a:headEnd type="oval" w="sm" len="sm"/>
                      <a:tailEnd type="oval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71" name="Group 170"/>
                    <p:cNvGrpSpPr/>
                    <p:nvPr/>
                  </p:nvGrpSpPr>
                  <p:grpSpPr>
                    <a:xfrm>
                      <a:off x="1886511" y="4163557"/>
                      <a:ext cx="468000" cy="468000"/>
                      <a:chOff x="341231" y="2403963"/>
                      <a:chExt cx="468000" cy="468000"/>
                    </a:xfrm>
                    <a:solidFill>
                      <a:schemeClr val="bg1"/>
                    </a:solidFill>
                  </p:grpSpPr>
                  <p:sp>
                    <p:nvSpPr>
                      <p:cNvPr id="181" name="Oval 180"/>
                      <p:cNvSpPr/>
                      <p:nvPr/>
                    </p:nvSpPr>
                    <p:spPr>
                      <a:xfrm>
                        <a:off x="341231" y="2403963"/>
                        <a:ext cx="468000" cy="468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900"/>
                      </a:p>
                    </p:txBody>
                  </p:sp>
                  <p:sp>
                    <p:nvSpPr>
                      <p:cNvPr id="182" name="Trapezoid 181"/>
                      <p:cNvSpPr/>
                      <p:nvPr/>
                    </p:nvSpPr>
                    <p:spPr>
                      <a:xfrm rot="10800000">
                        <a:off x="399385" y="2488222"/>
                        <a:ext cx="351692" cy="373675"/>
                      </a:xfrm>
                      <a:prstGeom prst="trapezoid">
                        <a:avLst>
                          <a:gd name="adj" fmla="val 35541"/>
                        </a:avLst>
                      </a:prstGeom>
                      <a:grp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900"/>
                      </a:p>
                    </p:txBody>
                  </p:sp>
                </p:grpSp>
                <p:sp>
                  <p:nvSpPr>
                    <p:cNvPr id="172" name="Right Arrow 171"/>
                    <p:cNvSpPr/>
                    <p:nvPr/>
                  </p:nvSpPr>
                  <p:spPr>
                    <a:xfrm rot="16200000">
                      <a:off x="1835426" y="5995562"/>
                      <a:ext cx="527659" cy="342569"/>
                    </a:xfrm>
                    <a:prstGeom prst="rightArrow">
                      <a:avLst/>
                    </a:prstGeom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/>
                    </a:p>
                  </p:txBody>
                </p:sp>
                <p:cxnSp>
                  <p:nvCxnSpPr>
                    <p:cNvPr id="173" name="Straight Connector 18"/>
                    <p:cNvCxnSpPr>
                      <a:endCxn id="180" idx="2"/>
                    </p:cNvCxnSpPr>
                    <p:nvPr/>
                  </p:nvCxnSpPr>
                  <p:spPr>
                    <a:xfrm>
                      <a:off x="2119047" y="2367786"/>
                      <a:ext cx="1464" cy="801565"/>
                    </a:xfrm>
                    <a:prstGeom prst="straightConnector1">
                      <a:avLst/>
                    </a:prstGeom>
                    <a:ln w="76200">
                      <a:solidFill>
                        <a:srgbClr val="002060"/>
                      </a:solidFill>
                      <a:headEnd type="oval" w="sm" len="sm"/>
                      <a:tailEnd type="oval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74" name="Group 173"/>
                    <p:cNvGrpSpPr/>
                    <p:nvPr/>
                  </p:nvGrpSpPr>
                  <p:grpSpPr>
                    <a:xfrm>
                      <a:off x="1886511" y="3085092"/>
                      <a:ext cx="468000" cy="468000"/>
                      <a:chOff x="341231" y="2403963"/>
                      <a:chExt cx="468000" cy="468000"/>
                    </a:xfrm>
                    <a:solidFill>
                      <a:schemeClr val="bg1"/>
                    </a:solidFill>
                  </p:grpSpPr>
                  <p:sp>
                    <p:nvSpPr>
                      <p:cNvPr id="179" name="Oval 178"/>
                      <p:cNvSpPr/>
                      <p:nvPr/>
                    </p:nvSpPr>
                    <p:spPr>
                      <a:xfrm>
                        <a:off x="341231" y="2403963"/>
                        <a:ext cx="468000" cy="468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00206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900"/>
                      </a:p>
                    </p:txBody>
                  </p:sp>
                  <p:sp>
                    <p:nvSpPr>
                      <p:cNvPr id="180" name="Trapezoid 179"/>
                      <p:cNvSpPr/>
                      <p:nvPr/>
                    </p:nvSpPr>
                    <p:spPr>
                      <a:xfrm rot="10800000">
                        <a:off x="399385" y="2488222"/>
                        <a:ext cx="351692" cy="373675"/>
                      </a:xfrm>
                      <a:prstGeom prst="trapezoid">
                        <a:avLst>
                          <a:gd name="adj" fmla="val 35541"/>
                        </a:avLst>
                      </a:prstGeom>
                      <a:grpFill/>
                      <a:ln>
                        <a:solidFill>
                          <a:srgbClr val="00206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900"/>
                      </a:p>
                    </p:txBody>
                  </p:sp>
                </p:grpSp>
                <p:sp>
                  <p:nvSpPr>
                    <p:cNvPr id="175" name="Right Arrow 174"/>
                    <p:cNvSpPr/>
                    <p:nvPr/>
                  </p:nvSpPr>
                  <p:spPr>
                    <a:xfrm rot="5400000">
                      <a:off x="1884581" y="1297766"/>
                      <a:ext cx="449687" cy="342569"/>
                    </a:xfrm>
                    <a:prstGeom prst="rightArrow">
                      <a:avLst/>
                    </a:prstGeom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/>
                    </a:p>
                  </p:txBody>
                </p:sp>
                <p:sp>
                  <p:nvSpPr>
                    <p:cNvPr id="177" name="Right Arrow 176"/>
                    <p:cNvSpPr/>
                    <p:nvPr/>
                  </p:nvSpPr>
                  <p:spPr>
                    <a:xfrm>
                      <a:off x="1407880" y="3115516"/>
                      <a:ext cx="441936" cy="342570"/>
                    </a:xfrm>
                    <a:prstGeom prst="rightArrow">
                      <a:avLst/>
                    </a:prstGeom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/>
                    </a:p>
                  </p:txBody>
                </p:sp>
              </p:grpSp>
            </p:grpSp>
            <p:sp>
              <p:nvSpPr>
                <p:cNvPr id="152" name="Text Box 6">
                  <a:extLst>
                    <a:ext uri="{FF2B5EF4-FFF2-40B4-BE49-F238E27FC236}">
                      <a16:creationId xmlns:a16="http://schemas.microsoft.com/office/drawing/2014/main" xmlns="" id="{2A955C60-6196-4A92-81B7-402207D497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29808" y="2796600"/>
                  <a:ext cx="1218740" cy="547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1431" tIns="45715" rIns="91431" bIns="45715">
                  <a:spAutoFit/>
                </a:bodyPr>
                <a:lstStyle>
                  <a:defPPr>
                    <a:defRPr lang="el-G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9pPr>
                </a:lstStyle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1000" b="1" kern="0" dirty="0">
                      <a:solidFill>
                        <a:srgbClr val="00206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Nea Messimvria </a:t>
                  </a:r>
                </a:p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1000" b="1" kern="0" dirty="0">
                      <a:solidFill>
                        <a:srgbClr val="00206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Compression </a:t>
                  </a:r>
                </a:p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1000" b="1" kern="0" dirty="0">
                      <a:solidFill>
                        <a:srgbClr val="00206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Station</a:t>
                  </a:r>
                  <a:endParaRPr lang="el-GR" sz="1000" b="1" kern="0" dirty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53" name="Text Box 6">
                  <a:extLst>
                    <a:ext uri="{FF2B5EF4-FFF2-40B4-BE49-F238E27FC236}">
                      <a16:creationId xmlns:a16="http://schemas.microsoft.com/office/drawing/2014/main" xmlns="" id="{2A955C60-6196-4A92-81B7-402207D497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8996" y="3951251"/>
                  <a:ext cx="821608" cy="5189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1431" tIns="45715" rIns="91431" bIns="45715">
                  <a:spAutoFit/>
                </a:bodyPr>
                <a:lstStyle>
                  <a:defPPr>
                    <a:defRPr lang="el-G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  <a:defRPr/>
                  </a:pPr>
                  <a:r>
                    <a:rPr lang="en-US" sz="1000" b="1" kern="0" dirty="0" err="1">
                      <a:solidFill>
                        <a:srgbClr val="00206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Ampelia</a:t>
                  </a:r>
                  <a:r>
                    <a:rPr lang="en-US" sz="1000" b="1" kern="0" dirty="0">
                      <a:solidFill>
                        <a:srgbClr val="00206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 Compressor Station</a:t>
                  </a:r>
                  <a:endParaRPr lang="el-GR" sz="1000" b="1" kern="0" dirty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55" name="Text Box 6">
                  <a:extLst>
                    <a:ext uri="{FF2B5EF4-FFF2-40B4-BE49-F238E27FC236}">
                      <a16:creationId xmlns:a16="http://schemas.microsoft.com/office/drawing/2014/main" xmlns="" id="{2A955C60-6196-4A92-81B7-402207D497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7355" y="1915865"/>
                  <a:ext cx="822109" cy="2053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1431" tIns="45715" rIns="91431" bIns="45715">
                  <a:spAutoFit/>
                </a:bodyPr>
                <a:lstStyle>
                  <a:defPPr>
                    <a:defRPr lang="el-G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900" b="1" kern="0" dirty="0">
                      <a:solidFill>
                        <a:srgbClr val="1E2B67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D=24”</a:t>
                  </a:r>
                  <a:endParaRPr lang="el-GR" sz="900" b="1" kern="0" dirty="0">
                    <a:solidFill>
                      <a:srgbClr val="1E2B67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56" name="Straight Connector 18"/>
                <p:cNvCxnSpPr/>
                <p:nvPr/>
              </p:nvCxnSpPr>
              <p:spPr>
                <a:xfrm flipH="1">
                  <a:off x="4562022" y="2126747"/>
                  <a:ext cx="1739585" cy="0"/>
                </a:xfrm>
                <a:prstGeom prst="straightConnector1">
                  <a:avLst/>
                </a:prstGeom>
                <a:ln w="76200">
                  <a:solidFill>
                    <a:srgbClr val="002060"/>
                  </a:solidFill>
                  <a:headEnd type="oval" w="sm" len="sm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Text Box 6">
                  <a:extLst>
                    <a:ext uri="{FF2B5EF4-FFF2-40B4-BE49-F238E27FC236}">
                      <a16:creationId xmlns:a16="http://schemas.microsoft.com/office/drawing/2014/main" xmlns="" id="{2A955C60-6196-4A92-81B7-402207D497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49437" y="2798803"/>
                  <a:ext cx="2155224" cy="779936"/>
                </a:xfrm>
                <a:prstGeom prst="roundRect">
                  <a:avLst/>
                </a:prstGeom>
                <a:solidFill>
                  <a:srgbClr val="DEEBF7"/>
                </a:solidFill>
                <a:ln>
                  <a:noFill/>
                </a:ln>
                <a:effectLst/>
              </p:spPr>
              <p:txBody>
                <a:bodyPr wrap="square" lIns="91431" tIns="45715" rIns="91431" bIns="45715">
                  <a:spAutoFit/>
                </a:bodyPr>
                <a:lstStyle>
                  <a:defPPr>
                    <a:defRPr lang="el-GR"/>
                  </a:defPPr>
                  <a:lvl1pPr algn="ctr" fontAlgn="base">
                    <a:spcBef>
                      <a:spcPct val="20000"/>
                    </a:spcBef>
                    <a:spcAft>
                      <a:spcPct val="0"/>
                    </a:spcAft>
                    <a:defRPr sz="1100" b="1" kern="0">
                      <a:solidFill>
                        <a:srgbClr val="C00000"/>
                      </a:solidFill>
                      <a:latin typeface="Segoe UI" panose="020B0502040204020203" pitchFamily="34" charset="0"/>
                      <a:ea typeface="MS PGothic" pitchFamily="34" charset="-128"/>
                      <a:cs typeface="Segoe UI" panose="020B0502040204020203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ea typeface="MS PGothic" pitchFamily="34" charset="-128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ea typeface="MS PGothic" pitchFamily="34" charset="-128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ea typeface="MS PGothic" pitchFamily="34" charset="-128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ea typeface="MS PGothic" pitchFamily="34" charset="-128"/>
                    </a:defRPr>
                  </a:lvl5pPr>
                  <a:lvl6pPr>
                    <a:defRPr>
                      <a:latin typeface="Arial" charset="0"/>
                      <a:ea typeface="MS PGothic" pitchFamily="34" charset="-128"/>
                    </a:defRPr>
                  </a:lvl6pPr>
                  <a:lvl7pPr>
                    <a:defRPr>
                      <a:latin typeface="Arial" charset="0"/>
                      <a:ea typeface="MS PGothic" pitchFamily="34" charset="-128"/>
                    </a:defRPr>
                  </a:lvl7pPr>
                  <a:lvl8pPr>
                    <a:defRPr>
                      <a:latin typeface="Arial" charset="0"/>
                      <a:ea typeface="MS PGothic" pitchFamily="34" charset="-128"/>
                    </a:defRPr>
                  </a:lvl8pPr>
                  <a:lvl9pPr>
                    <a:defRPr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1050" dirty="0"/>
                    <a:t>South Kavala UGS</a:t>
                  </a:r>
                </a:p>
                <a:p>
                  <a:pPr algn="l">
                    <a:defRPr/>
                  </a:pPr>
                  <a:r>
                    <a:rPr lang="en-GB" sz="900" kern="1200" dirty="0">
                      <a:ea typeface="+mn-ea"/>
                    </a:rPr>
                    <a:t>Working Gas </a:t>
                  </a:r>
                  <a:r>
                    <a:rPr lang="en-GB" sz="900" b="0" kern="1200" dirty="0">
                      <a:ea typeface="+mn-ea"/>
                    </a:rPr>
                    <a:t>= 530 mn m3 (or 6.360 GWh)</a:t>
                  </a:r>
                </a:p>
                <a:p>
                  <a:pPr algn="l">
                    <a:defRPr/>
                  </a:pPr>
                  <a:r>
                    <a:rPr lang="en-GB" sz="900" kern="1200" dirty="0">
                      <a:ea typeface="+mn-ea"/>
                    </a:rPr>
                    <a:t>Max Withdrawal </a:t>
                  </a:r>
                  <a:r>
                    <a:rPr lang="en-GB" sz="900" b="0" kern="1200" dirty="0">
                      <a:ea typeface="+mn-ea"/>
                    </a:rPr>
                    <a:t>= 9 mn m3/d </a:t>
                  </a:r>
                </a:p>
                <a:p>
                  <a:pPr algn="l">
                    <a:defRPr/>
                  </a:pPr>
                  <a:r>
                    <a:rPr lang="en-GB" sz="900" kern="1200" dirty="0">
                      <a:ea typeface="+mn-ea"/>
                    </a:rPr>
                    <a:t>Max Injection</a:t>
                  </a:r>
                  <a:r>
                    <a:rPr lang="en-GB" sz="900" b="0" kern="1200" dirty="0">
                      <a:ea typeface="+mn-ea"/>
                    </a:rPr>
                    <a:t>	   = 7 mn m3/d</a:t>
                  </a:r>
                  <a:endParaRPr lang="el-GR" sz="900" b="0" dirty="0"/>
                </a:p>
              </p:txBody>
            </p:sp>
            <p:sp>
              <p:nvSpPr>
                <p:cNvPr id="160" name="Text Box 6">
                  <a:extLst>
                    <a:ext uri="{FF2B5EF4-FFF2-40B4-BE49-F238E27FC236}">
                      <a16:creationId xmlns:a16="http://schemas.microsoft.com/office/drawing/2014/main" xmlns="" id="{2A955C60-6196-4A92-81B7-402207D497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63795" y="1919667"/>
                  <a:ext cx="855492" cy="2922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1431" tIns="45715" rIns="91431" bIns="45715">
                  <a:spAutoFit/>
                </a:bodyPr>
                <a:lstStyle>
                  <a:defPPr>
                    <a:defRPr lang="el-G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900" b="1" kern="0" dirty="0">
                      <a:solidFill>
                        <a:srgbClr val="1E2B67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D=24”</a:t>
                  </a:r>
                  <a:endParaRPr lang="el-GR" sz="900" b="1" kern="0" dirty="0">
                    <a:solidFill>
                      <a:srgbClr val="1E2B67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63" name="Text Box 6">
                  <a:extLst>
                    <a:ext uri="{FF2B5EF4-FFF2-40B4-BE49-F238E27FC236}">
                      <a16:creationId xmlns:a16="http://schemas.microsoft.com/office/drawing/2014/main" xmlns="" id="{2A955C60-6196-4A92-81B7-402207D497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48197" y="1919667"/>
                  <a:ext cx="841463" cy="2922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1431" tIns="45715" rIns="91431" bIns="45715">
                  <a:spAutoFit/>
                </a:bodyPr>
                <a:lstStyle>
                  <a:defPPr>
                    <a:defRPr lang="el-G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900" b="1" kern="0" dirty="0">
                      <a:solidFill>
                        <a:srgbClr val="1E2B67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D=36”</a:t>
                  </a:r>
                  <a:endParaRPr lang="el-GR" sz="900" b="1" kern="0" dirty="0">
                    <a:solidFill>
                      <a:srgbClr val="1E2B67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endParaRPr>
                </a:p>
              </p:txBody>
            </p:sp>
          </p:grpSp>
        </p:grpSp>
        <p:sp>
          <p:nvSpPr>
            <p:cNvPr id="135" name="Text Box 6">
              <a:extLst>
                <a:ext uri="{FF2B5EF4-FFF2-40B4-BE49-F238E27FC236}">
                  <a16:creationId xmlns:a16="http://schemas.microsoft.com/office/drawing/2014/main" xmlns="" id="{2A955C60-6196-4A92-81B7-402207D49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61396" y="1132407"/>
              <a:ext cx="1696405" cy="553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31" tIns="45715" rIns="91431" bIns="45715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/>
              </a:pPr>
              <a:r>
                <a:rPr lang="en-US" sz="1000" b="1" kern="0" dirty="0">
                  <a:solidFill>
                    <a:srgbClr val="002060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Kipi 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000" b="1" kern="0" dirty="0">
                  <a:solidFill>
                    <a:srgbClr val="002060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Compression 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000" b="1" kern="0" dirty="0">
                  <a:solidFill>
                    <a:srgbClr val="002060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Station</a:t>
              </a:r>
              <a:endParaRPr lang="en-US" sz="900" b="1" kern="0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cxnSp>
          <p:nvCxnSpPr>
            <p:cNvPr id="119" name="Straight Connector 118"/>
            <p:cNvCxnSpPr>
              <a:cxnSpLocks/>
            </p:cNvCxnSpPr>
            <p:nvPr/>
          </p:nvCxnSpPr>
          <p:spPr>
            <a:xfrm flipH="1" flipV="1">
              <a:off x="3488514" y="3276489"/>
              <a:ext cx="349715" cy="407888"/>
            </a:xfrm>
            <a:prstGeom prst="line">
              <a:avLst/>
            </a:prstGeom>
            <a:ln w="19050">
              <a:solidFill>
                <a:srgbClr val="059B4D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cxnSpLocks/>
            </p:cNvCxnSpPr>
            <p:nvPr/>
          </p:nvCxnSpPr>
          <p:spPr>
            <a:xfrm flipH="1">
              <a:off x="3488514" y="3684376"/>
              <a:ext cx="349715" cy="432294"/>
            </a:xfrm>
            <a:prstGeom prst="line">
              <a:avLst/>
            </a:prstGeom>
            <a:ln w="19050">
              <a:solidFill>
                <a:srgbClr val="059B4D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 rot="10800000">
              <a:off x="5105806" y="1675853"/>
              <a:ext cx="539552" cy="525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2" name="Trapezoid 121"/>
            <p:cNvSpPr/>
            <p:nvPr/>
          </p:nvSpPr>
          <p:spPr>
            <a:xfrm rot="5400000">
              <a:off x="5212094" y="1722062"/>
              <a:ext cx="395276" cy="430806"/>
            </a:xfrm>
            <a:prstGeom prst="trapezoid">
              <a:avLst>
                <a:gd name="adj" fmla="val 35541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xmlns="" id="{69428E7D-2C7A-4177-8341-A2C298AEEA21}"/>
                </a:ext>
              </a:extLst>
            </p:cNvPr>
            <p:cNvSpPr/>
            <p:nvPr/>
          </p:nvSpPr>
          <p:spPr>
            <a:xfrm>
              <a:off x="5888681" y="1088048"/>
              <a:ext cx="245063" cy="238905"/>
            </a:xfrm>
            <a:prstGeom prst="ellipse">
              <a:avLst/>
            </a:prstGeom>
            <a:solidFill>
              <a:srgbClr val="059B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2</a:t>
              </a:r>
              <a:endParaRPr lang="el-GR" sz="900" b="1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xmlns="" id="{69428E7D-2C7A-4177-8341-A2C298AEEA21}"/>
                </a:ext>
              </a:extLst>
            </p:cNvPr>
            <p:cNvSpPr/>
            <p:nvPr/>
          </p:nvSpPr>
          <p:spPr>
            <a:xfrm>
              <a:off x="6973290" y="2392899"/>
              <a:ext cx="245063" cy="238905"/>
            </a:xfrm>
            <a:prstGeom prst="ellipse">
              <a:avLst/>
            </a:prstGeom>
            <a:solidFill>
              <a:srgbClr val="059B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1</a:t>
              </a:r>
              <a:endParaRPr lang="el-GR" sz="900" b="1" dirty="0"/>
            </a:p>
          </p:txBody>
        </p:sp>
        <p:cxnSp>
          <p:nvCxnSpPr>
            <p:cNvPr id="128" name="Straight Connector 127"/>
            <p:cNvCxnSpPr>
              <a:cxnSpLocks/>
            </p:cNvCxnSpPr>
            <p:nvPr/>
          </p:nvCxnSpPr>
          <p:spPr>
            <a:xfrm>
              <a:off x="5602231" y="2174477"/>
              <a:ext cx="1616122" cy="303066"/>
            </a:xfrm>
            <a:prstGeom prst="line">
              <a:avLst/>
            </a:prstGeom>
            <a:ln w="19050">
              <a:solidFill>
                <a:srgbClr val="059B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xmlns="" id="{69428E7D-2C7A-4177-8341-A2C298AEEA21}"/>
                </a:ext>
              </a:extLst>
            </p:cNvPr>
            <p:cNvSpPr/>
            <p:nvPr/>
          </p:nvSpPr>
          <p:spPr>
            <a:xfrm>
              <a:off x="3869046" y="3576645"/>
              <a:ext cx="245063" cy="238905"/>
            </a:xfrm>
            <a:prstGeom prst="ellipse">
              <a:avLst/>
            </a:prstGeom>
            <a:solidFill>
              <a:srgbClr val="059B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3</a:t>
              </a:r>
              <a:endParaRPr lang="el-GR" sz="900" b="1" dirty="0"/>
            </a:p>
          </p:txBody>
        </p:sp>
        <p:sp>
          <p:nvSpPr>
            <p:cNvPr id="130" name="Right Brace 129">
              <a:extLst>
                <a:ext uri="{FF2B5EF4-FFF2-40B4-BE49-F238E27FC236}">
                  <a16:creationId xmlns:a16="http://schemas.microsoft.com/office/drawing/2014/main" xmlns="" id="{1431ED35-932B-44B5-9499-C92C9826DDD3}"/>
                </a:ext>
              </a:extLst>
            </p:cNvPr>
            <p:cNvSpPr/>
            <p:nvPr/>
          </p:nvSpPr>
          <p:spPr>
            <a:xfrm rot="10800000">
              <a:off x="2794197" y="3299544"/>
              <a:ext cx="214165" cy="2150785"/>
            </a:xfrm>
            <a:prstGeom prst="rightBrace">
              <a:avLst>
                <a:gd name="adj1" fmla="val 8333"/>
                <a:gd name="adj2" fmla="val 51489"/>
              </a:avLst>
            </a:prstGeom>
            <a:ln w="19050">
              <a:solidFill>
                <a:srgbClr val="059B4D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l-GR" sz="90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69428E7D-2C7A-4177-8341-A2C298AEEA21}"/>
                </a:ext>
              </a:extLst>
            </p:cNvPr>
            <p:cNvSpPr/>
            <p:nvPr/>
          </p:nvSpPr>
          <p:spPr>
            <a:xfrm>
              <a:off x="2534107" y="4215702"/>
              <a:ext cx="245063" cy="238905"/>
            </a:xfrm>
            <a:prstGeom prst="ellipse">
              <a:avLst/>
            </a:prstGeom>
            <a:solidFill>
              <a:srgbClr val="059B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4</a:t>
              </a:r>
              <a:endParaRPr lang="el-GR" sz="900" b="1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DAB5BCDC-B61F-4981-A67F-BBC2F9500B79}"/>
                </a:ext>
              </a:extLst>
            </p:cNvPr>
            <p:cNvSpPr txBox="1"/>
            <p:nvPr/>
          </p:nvSpPr>
          <p:spPr>
            <a:xfrm>
              <a:off x="5028558" y="2221829"/>
              <a:ext cx="1081703" cy="58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Aft>
                  <a:spcPct val="0"/>
                </a:spcAft>
                <a:defRPr/>
              </a:pPr>
              <a:r>
                <a:rPr lang="en-US" sz="1000" b="1" kern="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Kavala Compressor station</a:t>
              </a:r>
              <a:endParaRPr lang="el-GR" sz="1000" b="1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Text Box 16">
              <a:extLst>
                <a:ext uri="{FF2B5EF4-FFF2-40B4-BE49-F238E27FC236}">
                  <a16:creationId xmlns:a16="http://schemas.microsoft.com/office/drawing/2014/main" xmlns="" id="{EB538801-F56B-488F-B892-68353D741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757" y="793978"/>
              <a:ext cx="1177877" cy="352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anchorCtr="1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Sidirokastro: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10000"/>
                </a:spcBef>
                <a:defRPr/>
              </a:pP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10.3 mn </a:t>
              </a:r>
              <a:r>
                <a:rPr lang="el-GR" sz="1200" b="1" dirty="0">
                  <a:solidFill>
                    <a:schemeClr val="accent1">
                      <a:lumMod val="7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Νm3/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 </a:t>
              </a:r>
              <a:r>
                <a:rPr lang="el-GR" sz="1200" b="1" dirty="0">
                  <a:solidFill>
                    <a:schemeClr val="accent1">
                      <a:lumMod val="7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01" name="Text Box 16">
              <a:extLst>
                <a:ext uri="{FF2B5EF4-FFF2-40B4-BE49-F238E27FC236}">
                  <a16:creationId xmlns:a16="http://schemas.microsoft.com/office/drawing/2014/main" xmlns="" id="{FB476C39-4145-4C6A-97D6-30503DD90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50712" y="1847815"/>
              <a:ext cx="1214610" cy="333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anchorCtr="1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Kipi: </a:t>
              </a:r>
            </a:p>
            <a:p>
              <a:pPr algn="ctr">
                <a:lnSpc>
                  <a:spcPct val="80000"/>
                </a:lnSpc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4.3 mn</a:t>
              </a:r>
              <a:r>
                <a:rPr lang="el-GR" sz="1200" b="1" dirty="0">
                  <a:solidFill>
                    <a:schemeClr val="accent1">
                      <a:lumMod val="7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Νm3/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</a:t>
              </a:r>
            </a:p>
          </p:txBody>
        </p:sp>
        <p:sp>
          <p:nvSpPr>
            <p:cNvPr id="102" name="Text Box 16">
              <a:extLst>
                <a:ext uri="{FF2B5EF4-FFF2-40B4-BE49-F238E27FC236}">
                  <a16:creationId xmlns:a16="http://schemas.microsoft.com/office/drawing/2014/main" xmlns="" id="{5F4CF263-DB2E-4124-9CB0-414F470CE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447" y="3006485"/>
              <a:ext cx="1619139" cy="147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 anchorCtr="1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TAP: 4.6 mn</a:t>
              </a:r>
              <a:r>
                <a:rPr lang="el-GR" sz="1200" b="1" dirty="0">
                  <a:solidFill>
                    <a:schemeClr val="accent1">
                      <a:lumMod val="7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Νm3/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 </a:t>
              </a:r>
              <a:r>
                <a:rPr lang="el-GR" sz="1200" b="1" dirty="0">
                  <a:solidFill>
                    <a:schemeClr val="accent1">
                      <a:lumMod val="7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68" name="Text Box 6">
              <a:extLst>
                <a:ext uri="{FF2B5EF4-FFF2-40B4-BE49-F238E27FC236}">
                  <a16:creationId xmlns:a16="http://schemas.microsoft.com/office/drawing/2014/main" xmlns="" id="{2A955C60-6196-4A92-81B7-402207D49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4959" y="2714407"/>
              <a:ext cx="1207748" cy="902364"/>
            </a:xfrm>
            <a:prstGeom prst="roundRect">
              <a:avLst/>
            </a:prstGeom>
            <a:solidFill>
              <a:srgbClr val="DEEBF7"/>
            </a:solidFill>
            <a:ln>
              <a:noFill/>
            </a:ln>
            <a:effectLst/>
          </p:spPr>
          <p:txBody>
            <a:bodyPr wrap="square" lIns="91431" tIns="45715" rIns="91431" bIns="45715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endParaRPr lang="en-US" sz="1100" b="1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1100" b="1" kern="0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FSRU 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1100" b="1" kern="0" dirty="0">
                  <a:solidFill>
                    <a:srgbClr val="C00000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Gastrade</a:t>
              </a:r>
            </a:p>
            <a:p>
              <a:pPr algn="ctr">
                <a:spcBef>
                  <a:spcPct val="20000"/>
                </a:spcBef>
                <a:defRPr/>
              </a:pPr>
              <a:endParaRPr lang="en-GB" sz="800" dirty="0">
                <a:solidFill>
                  <a:srgbClr val="C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cxnSp>
          <p:nvCxnSpPr>
            <p:cNvPr id="69" name="Straight Arrow Connector 68"/>
            <p:cNvCxnSpPr>
              <a:cxnSpLocks/>
            </p:cNvCxnSpPr>
            <p:nvPr/>
          </p:nvCxnSpPr>
          <p:spPr>
            <a:xfrm flipV="1">
              <a:off x="8995396" y="2148754"/>
              <a:ext cx="0" cy="576000"/>
            </a:xfrm>
            <a:prstGeom prst="straightConnector1">
              <a:avLst/>
            </a:prstGeom>
            <a:ln w="101600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429712" y="3141321"/>
              <a:ext cx="2562790" cy="691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  <a:spcBef>
                  <a:spcPts val="0"/>
                </a:spcBef>
              </a:pPr>
              <a:r>
                <a:rPr lang="en-US" sz="1100" b="1" dirty="0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Max. flow: </a:t>
              </a:r>
            </a:p>
            <a:p>
              <a:pPr>
                <a:lnSpc>
                  <a:spcPts val="16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&lt; 15.1 mn Nm3/d until 2023 </a:t>
              </a:r>
            </a:p>
            <a:p>
              <a:pPr>
                <a:lnSpc>
                  <a:spcPts val="1600"/>
                </a:lnSpc>
                <a:spcBef>
                  <a:spcPts val="0"/>
                </a:spcBef>
              </a:pPr>
              <a:r>
                <a:rPr lang="en-US" sz="1000" b="1" dirty="0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&lt; 19.9 mn Nm3/d after 2023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163720" y="545362"/>
              <a:ext cx="1771854" cy="4833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100" b="1" dirty="0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Max. flow:</a:t>
              </a:r>
            </a:p>
            <a:p>
              <a:pPr>
                <a:lnSpc>
                  <a:spcPts val="1600"/>
                </a:lnSpc>
              </a:pPr>
              <a:r>
                <a:rPr lang="en-US" sz="1100" b="1" dirty="0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&lt; 8.16 mn Nm3</a:t>
              </a:r>
            </a:p>
          </p:txBody>
        </p:sp>
        <p:sp>
          <p:nvSpPr>
            <p:cNvPr id="73" name="Text Box 6">
              <a:extLst>
                <a:ext uri="{FF2B5EF4-FFF2-40B4-BE49-F238E27FC236}">
                  <a16:creationId xmlns:a16="http://schemas.microsoft.com/office/drawing/2014/main" xmlns="" id="{2A955C60-6196-4A92-81B7-402207D49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652788" y="3458267"/>
              <a:ext cx="1044385" cy="328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31" tIns="45715" rIns="91431" bIns="45715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900" b="1" kern="0" dirty="0">
                  <a:solidFill>
                    <a:srgbClr val="1E2B67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D=30”</a:t>
              </a:r>
              <a:endParaRPr lang="el-GR" sz="900" b="1" kern="0" dirty="0">
                <a:solidFill>
                  <a:srgbClr val="1E2B6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74" name="Text Box 6">
              <a:extLst>
                <a:ext uri="{FF2B5EF4-FFF2-40B4-BE49-F238E27FC236}">
                  <a16:creationId xmlns:a16="http://schemas.microsoft.com/office/drawing/2014/main" xmlns="" id="{2A955C60-6196-4A92-81B7-402207D49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652332" y="5484276"/>
              <a:ext cx="1044385" cy="328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31" tIns="45715" rIns="91431" bIns="45715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900" b="1" kern="0" dirty="0">
                  <a:solidFill>
                    <a:srgbClr val="1E2B67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D=30”</a:t>
              </a:r>
              <a:endParaRPr lang="el-GR" sz="900" b="1" kern="0" dirty="0">
                <a:solidFill>
                  <a:srgbClr val="1E2B6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986826" y="696955"/>
              <a:ext cx="676775" cy="1836379"/>
              <a:chOff x="9964911" y="3152697"/>
              <a:chExt cx="676775" cy="1042368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H="1" flipV="1">
                <a:off x="9964911" y="3473029"/>
                <a:ext cx="564475" cy="528"/>
              </a:xfrm>
              <a:prstGeom prst="straightConnector1">
                <a:avLst/>
              </a:prstGeom>
              <a:ln w="127000">
                <a:solidFill>
                  <a:schemeClr val="accent6">
                    <a:lumMod val="75000"/>
                  </a:schemeClr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cxnSpLocks/>
              </p:cNvCxnSpPr>
              <p:nvPr/>
            </p:nvCxnSpPr>
            <p:spPr>
              <a:xfrm>
                <a:off x="10641686" y="3152697"/>
                <a:ext cx="0" cy="1042368"/>
              </a:xfrm>
              <a:prstGeom prst="line">
                <a:avLst/>
              </a:prstGeom>
              <a:ln w="127000"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 rot="16200000">
              <a:off x="1650794" y="2763760"/>
              <a:ext cx="706662" cy="3001783"/>
              <a:chOff x="9935024" y="3152697"/>
              <a:chExt cx="706662" cy="1276107"/>
            </a:xfrm>
          </p:grpSpPr>
          <p:cxnSp>
            <p:nvCxnSpPr>
              <p:cNvPr id="92" name="Straight Arrow Connector 91"/>
              <p:cNvCxnSpPr/>
              <p:nvPr/>
            </p:nvCxnSpPr>
            <p:spPr>
              <a:xfrm flipH="1" flipV="1">
                <a:off x="9935024" y="3628422"/>
                <a:ext cx="564475" cy="528"/>
              </a:xfrm>
              <a:prstGeom prst="straightConnector1">
                <a:avLst/>
              </a:prstGeom>
              <a:ln w="127000">
                <a:solidFill>
                  <a:schemeClr val="accent6">
                    <a:lumMod val="75000"/>
                  </a:schemeClr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10641686" y="3152697"/>
                <a:ext cx="0" cy="1276107"/>
              </a:xfrm>
              <a:prstGeom prst="line">
                <a:avLst/>
              </a:prstGeom>
              <a:ln w="127000"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916A8FFD-854A-486C-9DFE-CC8D4683ECB4}"/>
                </a:ext>
              </a:extLst>
            </p:cNvPr>
            <p:cNvSpPr/>
            <p:nvPr/>
          </p:nvSpPr>
          <p:spPr>
            <a:xfrm>
              <a:off x="5627143" y="4679767"/>
              <a:ext cx="4526325" cy="2244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marL="177800">
                <a:spcBef>
                  <a:spcPts val="200"/>
                </a:spcBef>
                <a:spcAft>
                  <a:spcPts val="600"/>
                </a:spcAft>
              </a:pPr>
              <a:r>
                <a:rPr lang="en-US" sz="11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Duplication of the East HP branch (Karperi – </a:t>
              </a:r>
              <a:r>
                <a:rPr lang="en-US" sz="11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Komotini</a:t>
              </a:r>
              <a:r>
                <a:rPr lang="en-US" sz="11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)</a:t>
              </a:r>
              <a:endParaRPr lang="en-US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69428E7D-2C7A-4177-8341-A2C298AEEA21}"/>
                </a:ext>
              </a:extLst>
            </p:cNvPr>
            <p:cNvSpPr/>
            <p:nvPr/>
          </p:nvSpPr>
          <p:spPr>
            <a:xfrm>
              <a:off x="5492074" y="4335628"/>
              <a:ext cx="212564" cy="212564"/>
            </a:xfrm>
            <a:prstGeom prst="ellipse">
              <a:avLst/>
            </a:prstGeom>
            <a:solidFill>
              <a:srgbClr val="059B4D"/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1</a:t>
              </a:r>
              <a:endParaRPr lang="el-GR" sz="1200" b="1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11EAC51B-0A99-43E0-8835-E63C8AE0AC6C}"/>
                </a:ext>
              </a:extLst>
            </p:cNvPr>
            <p:cNvSpPr/>
            <p:nvPr/>
          </p:nvSpPr>
          <p:spPr>
            <a:xfrm>
              <a:off x="5515653" y="5113095"/>
              <a:ext cx="212564" cy="212564"/>
            </a:xfrm>
            <a:prstGeom prst="ellipse">
              <a:avLst/>
            </a:prstGeom>
            <a:solidFill>
              <a:srgbClr val="059B4D"/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3</a:t>
              </a:r>
              <a:endParaRPr lang="el-GR" sz="1200" b="1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4A78E3BA-1CD6-408E-8618-4E9845F97928}"/>
                </a:ext>
              </a:extLst>
            </p:cNvPr>
            <p:cNvSpPr/>
            <p:nvPr/>
          </p:nvSpPr>
          <p:spPr>
            <a:xfrm>
              <a:off x="5501691" y="5488199"/>
              <a:ext cx="212564" cy="212564"/>
            </a:xfrm>
            <a:prstGeom prst="ellipse">
              <a:avLst/>
            </a:prstGeom>
            <a:solidFill>
              <a:srgbClr val="059B4D"/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4</a:t>
              </a:r>
              <a:endParaRPr lang="el-GR" sz="1200" b="1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FF746D1F-2039-4E8B-841B-49BB76847956}"/>
                </a:ext>
              </a:extLst>
            </p:cNvPr>
            <p:cNvSpPr/>
            <p:nvPr/>
          </p:nvSpPr>
          <p:spPr>
            <a:xfrm>
              <a:off x="5501691" y="4699461"/>
              <a:ext cx="212564" cy="212564"/>
            </a:xfrm>
            <a:prstGeom prst="ellipse">
              <a:avLst/>
            </a:prstGeom>
            <a:solidFill>
              <a:srgbClr val="059B4D"/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2</a:t>
              </a:r>
              <a:endParaRPr lang="el-GR" sz="1200" b="1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916A8FFD-854A-486C-9DFE-CC8D4683ECB4}"/>
                </a:ext>
              </a:extLst>
            </p:cNvPr>
            <p:cNvSpPr/>
            <p:nvPr/>
          </p:nvSpPr>
          <p:spPr>
            <a:xfrm>
              <a:off x="5621934" y="5005607"/>
              <a:ext cx="4341732" cy="4264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marL="177800">
                <a:spcBef>
                  <a:spcPts val="200"/>
                </a:spcBef>
                <a:spcAft>
                  <a:spcPts val="600"/>
                </a:spcAft>
              </a:pPr>
              <a:r>
                <a:rPr lang="en-US" sz="11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Upgrade of the existing Compression station at Nea Messimvria and the planned at Ampelia </a:t>
              </a:r>
              <a:endParaRPr lang="en-US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7800">
                <a:spcBef>
                  <a:spcPts val="200"/>
                </a:spcBef>
                <a:spcAft>
                  <a:spcPts val="600"/>
                </a:spcAft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916A8FFD-854A-486C-9DFE-CC8D4683ECB4}"/>
                </a:ext>
              </a:extLst>
            </p:cNvPr>
            <p:cNvSpPr/>
            <p:nvPr/>
          </p:nvSpPr>
          <p:spPr>
            <a:xfrm>
              <a:off x="5627095" y="5471780"/>
              <a:ext cx="4747808" cy="2818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marL="177800">
                <a:spcBef>
                  <a:spcPts val="200"/>
                </a:spcBef>
                <a:spcAft>
                  <a:spcPts val="600"/>
                </a:spcAft>
              </a:pPr>
              <a:r>
                <a:rPr lang="en-US" sz="11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Duplication of the HP branch Nea Messimvria – Patima branch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916A8FFD-854A-486C-9DFE-CC8D4683ECB4}"/>
                </a:ext>
              </a:extLst>
            </p:cNvPr>
            <p:cNvSpPr/>
            <p:nvPr/>
          </p:nvSpPr>
          <p:spPr>
            <a:xfrm>
              <a:off x="5811736" y="4345354"/>
              <a:ext cx="4341732" cy="2337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>
                <a:spcBef>
                  <a:spcPts val="200"/>
                </a:spcBef>
                <a:spcAft>
                  <a:spcPts val="600"/>
                </a:spcAft>
              </a:pPr>
              <a:r>
                <a:rPr lang="en-US" sz="11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New CS at the eastern branch  and CS at </a:t>
              </a:r>
              <a:r>
                <a:rPr lang="en-US" sz="11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Komotini</a:t>
              </a:r>
              <a:endParaRPr lang="en-US" sz="1100" b="1" baseline="30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xmlns="" id="{DB1956E4-14A9-4991-B81E-225F44C31757}"/>
                </a:ext>
              </a:extLst>
            </p:cNvPr>
            <p:cNvCxnSpPr>
              <a:cxnSpLocks/>
            </p:cNvCxnSpPr>
            <p:nvPr/>
          </p:nvCxnSpPr>
          <p:spPr>
            <a:xfrm>
              <a:off x="1782854" y="5850290"/>
              <a:ext cx="1311590" cy="5077"/>
            </a:xfrm>
            <a:prstGeom prst="straightConnector1">
              <a:avLst/>
            </a:prstGeom>
            <a:ln w="101600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 Box 6">
              <a:extLst>
                <a:ext uri="{FF2B5EF4-FFF2-40B4-BE49-F238E27FC236}">
                  <a16:creationId xmlns:a16="http://schemas.microsoft.com/office/drawing/2014/main" xmlns="" id="{490A4C3D-F054-4EE7-929B-DB93D2D6D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742" y="5595742"/>
              <a:ext cx="1827826" cy="514172"/>
            </a:xfrm>
            <a:prstGeom prst="roundRect">
              <a:avLst/>
            </a:prstGeom>
            <a:solidFill>
              <a:srgbClr val="DEEBF7"/>
            </a:solidFill>
            <a:ln>
              <a:noFill/>
            </a:ln>
            <a:effectLst/>
          </p:spPr>
          <p:txBody>
            <a:bodyPr wrap="square" lIns="91431" tIns="45715" rIns="91431" bIns="45715">
              <a:spAutoFit/>
            </a:bodyPr>
            <a:lstStyle>
              <a:defPPr>
                <a:defRPr lang="el-GR"/>
              </a:defPPr>
              <a:lvl1pPr algn="ctr" fontAlgn="base">
                <a:spcBef>
                  <a:spcPct val="20000"/>
                </a:spcBef>
                <a:spcAft>
                  <a:spcPct val="0"/>
                </a:spcAft>
                <a:defRPr sz="1100" b="1" kern="0">
                  <a:solidFill>
                    <a:srgbClr val="C00000"/>
                  </a:solidFill>
                  <a:latin typeface="Segoe UI" panose="020B0502040204020203" pitchFamily="34" charset="0"/>
                  <a:ea typeface="MS PGothic" pitchFamily="34" charset="-128"/>
                  <a:cs typeface="Segoe UI" panose="020B0502040204020203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MS PGothic" pitchFamily="34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MS PGothic" pitchFamily="34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MS PGothic" pitchFamily="34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MS PGothic" pitchFamily="34" charset="-128"/>
                </a:defRPr>
              </a:lvl5pPr>
              <a:lvl6pPr>
                <a:defRPr>
                  <a:latin typeface="Arial" charset="0"/>
                  <a:ea typeface="MS PGothic" pitchFamily="34" charset="-128"/>
                </a:defRPr>
              </a:lvl6pPr>
              <a:lvl7pPr>
                <a:defRPr>
                  <a:latin typeface="Arial" charset="0"/>
                  <a:ea typeface="MS PGothic" pitchFamily="34" charset="-128"/>
                </a:defRPr>
              </a:lvl7pPr>
              <a:lvl8pPr>
                <a:defRPr>
                  <a:latin typeface="Arial" charset="0"/>
                  <a:ea typeface="MS PGothic" pitchFamily="34" charset="-128"/>
                </a:defRPr>
              </a:lvl8pPr>
              <a:lvl9pPr>
                <a:defRPr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dirty="0"/>
                <a:t>FSRU</a:t>
              </a:r>
            </a:p>
            <a:p>
              <a:r>
                <a:rPr lang="en-US" dirty="0"/>
                <a:t>Dioriga Gas</a:t>
              </a:r>
            </a:p>
          </p:txBody>
        </p:sp>
        <p:sp>
          <p:nvSpPr>
            <p:cNvPr id="136" name="Right Arrow 135"/>
            <p:cNvSpPr/>
            <p:nvPr/>
          </p:nvSpPr>
          <p:spPr>
            <a:xfrm rot="10800000">
              <a:off x="10364423" y="1830963"/>
              <a:ext cx="513670" cy="385024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xmlns="" id="{E1911B1D-5509-4C29-B371-C47BEC60F510}"/>
                </a:ext>
              </a:extLst>
            </p:cNvPr>
            <p:cNvSpPr/>
            <p:nvPr/>
          </p:nvSpPr>
          <p:spPr>
            <a:xfrm>
              <a:off x="5496531" y="5835785"/>
              <a:ext cx="212564" cy="212564"/>
            </a:xfrm>
            <a:prstGeom prst="ellipse">
              <a:avLst/>
            </a:prstGeom>
            <a:solidFill>
              <a:srgbClr val="059B4D"/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5</a:t>
              </a:r>
              <a:endParaRPr lang="el-GR" sz="1200" b="1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81BBE46A-D1F6-47C3-AB03-AF32A0C06C5C}"/>
                </a:ext>
              </a:extLst>
            </p:cNvPr>
            <p:cNvSpPr/>
            <p:nvPr/>
          </p:nvSpPr>
          <p:spPr>
            <a:xfrm>
              <a:off x="5621935" y="5819365"/>
              <a:ext cx="4747808" cy="2818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marL="177800">
                <a:spcBef>
                  <a:spcPts val="200"/>
                </a:spcBef>
                <a:spcAft>
                  <a:spcPts val="600"/>
                </a:spcAft>
              </a:pPr>
              <a:r>
                <a:rPr lang="en-US" sz="11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Duplication of the HP branch </a:t>
              </a:r>
              <a:r>
                <a:rPr lang="en-US" sz="11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Karperi</a:t>
              </a:r>
              <a:r>
                <a:rPr lang="en-US" sz="11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- </a:t>
              </a:r>
              <a:r>
                <a:rPr lang="en-US" sz="11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Drymos</a:t>
              </a:r>
              <a:endParaRPr lang="en-US" sz="11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A448D80E-9A55-4ECB-BEC6-03493240F8DB}"/>
                </a:ext>
              </a:extLst>
            </p:cNvPr>
            <p:cNvGrpSpPr/>
            <p:nvPr/>
          </p:nvGrpSpPr>
          <p:grpSpPr>
            <a:xfrm rot="5400000">
              <a:off x="8285667" y="1404690"/>
              <a:ext cx="539552" cy="525998"/>
              <a:chOff x="9908876" y="2635448"/>
              <a:chExt cx="539552" cy="525998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899C79DA-DDB9-4786-85D6-E69D4FCECD8C}"/>
                  </a:ext>
                </a:extLst>
              </p:cNvPr>
              <p:cNvSpPr/>
              <p:nvPr/>
            </p:nvSpPr>
            <p:spPr>
              <a:xfrm>
                <a:off x="9908876" y="2635448"/>
                <a:ext cx="539552" cy="52599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Trapezoid 114">
                <a:extLst>
                  <a:ext uri="{FF2B5EF4-FFF2-40B4-BE49-F238E27FC236}">
                    <a16:creationId xmlns:a16="http://schemas.microsoft.com/office/drawing/2014/main" xmlns="" id="{3F427F1C-1946-450C-BBE7-2AD99D19CCFD}"/>
                  </a:ext>
                </a:extLst>
              </p:cNvPr>
              <p:cNvSpPr/>
              <p:nvPr/>
            </p:nvSpPr>
            <p:spPr>
              <a:xfrm rot="16200000">
                <a:off x="9938028" y="2681659"/>
                <a:ext cx="395276" cy="430806"/>
              </a:xfrm>
              <a:prstGeom prst="trapezoid">
                <a:avLst>
                  <a:gd name="adj" fmla="val 35541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xmlns="" id="{D73573C3-6F00-4BDC-B779-6208355AFB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62893" y="671093"/>
              <a:ext cx="0" cy="720000"/>
            </a:xfrm>
            <a:prstGeom prst="straightConnector1">
              <a:avLst/>
            </a:prstGeom>
            <a:ln w="101600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 Box 6">
              <a:extLst>
                <a:ext uri="{FF2B5EF4-FFF2-40B4-BE49-F238E27FC236}">
                  <a16:creationId xmlns:a16="http://schemas.microsoft.com/office/drawing/2014/main" xmlns="" id="{AFEEA846-03D7-48BF-B9C6-4C2B1E6DEF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8517" y="621620"/>
              <a:ext cx="918295" cy="289430"/>
            </a:xfrm>
            <a:prstGeom prst="roundRect">
              <a:avLst/>
            </a:prstGeom>
            <a:solidFill>
              <a:srgbClr val="DEEBF7"/>
            </a:solidFill>
            <a:ln>
              <a:noFill/>
            </a:ln>
            <a:effectLst/>
          </p:spPr>
          <p:txBody>
            <a:bodyPr wrap="square" lIns="91431" tIns="45715" rIns="91431" bIns="45715" anchor="ctr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1100" b="1" kern="0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IGB</a:t>
              </a:r>
              <a:endParaRPr lang="en-US" sz="1100" b="1" kern="0" dirty="0">
                <a:solidFill>
                  <a:srgbClr val="C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25" name="Right Brace 124">
              <a:extLst>
                <a:ext uri="{FF2B5EF4-FFF2-40B4-BE49-F238E27FC236}">
                  <a16:creationId xmlns:a16="http://schemas.microsoft.com/office/drawing/2014/main" xmlns="" id="{1431ED35-932B-44B5-9499-C92C9826DDD3}"/>
                </a:ext>
              </a:extLst>
            </p:cNvPr>
            <p:cNvSpPr/>
            <p:nvPr/>
          </p:nvSpPr>
          <p:spPr>
            <a:xfrm rot="16200000">
              <a:off x="5731321" y="-939475"/>
              <a:ext cx="472449" cy="5190697"/>
            </a:xfrm>
            <a:prstGeom prst="rightBrace">
              <a:avLst>
                <a:gd name="adj1" fmla="val 8333"/>
                <a:gd name="adj2" fmla="val 51489"/>
              </a:avLst>
            </a:prstGeom>
            <a:ln w="19050">
              <a:solidFill>
                <a:srgbClr val="059B4D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l-GR" sz="900"/>
            </a:p>
          </p:txBody>
        </p:sp>
        <p:sp>
          <p:nvSpPr>
            <p:cNvPr id="118" name="Right Brace 117">
              <a:extLst>
                <a:ext uri="{FF2B5EF4-FFF2-40B4-BE49-F238E27FC236}">
                  <a16:creationId xmlns:a16="http://schemas.microsoft.com/office/drawing/2014/main" xmlns="" id="{341D74D7-D03D-452A-83FD-1309203FB0BF}"/>
                </a:ext>
              </a:extLst>
            </p:cNvPr>
            <p:cNvSpPr/>
            <p:nvPr/>
          </p:nvSpPr>
          <p:spPr>
            <a:xfrm rot="10800000">
              <a:off x="2974429" y="2058117"/>
              <a:ext cx="109362" cy="789322"/>
            </a:xfrm>
            <a:prstGeom prst="rightBrace">
              <a:avLst>
                <a:gd name="adj1" fmla="val 8333"/>
                <a:gd name="adj2" fmla="val 51489"/>
              </a:avLst>
            </a:prstGeom>
            <a:ln w="19050">
              <a:solidFill>
                <a:srgbClr val="059B4D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l-GR" sz="90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32AE55ED-6E36-41AF-8C1B-01A18ABD2E02}"/>
                </a:ext>
              </a:extLst>
            </p:cNvPr>
            <p:cNvSpPr/>
            <p:nvPr/>
          </p:nvSpPr>
          <p:spPr>
            <a:xfrm>
              <a:off x="2596188" y="2294429"/>
              <a:ext cx="245063" cy="238905"/>
            </a:xfrm>
            <a:prstGeom prst="ellipse">
              <a:avLst/>
            </a:prstGeom>
            <a:solidFill>
              <a:srgbClr val="059B4D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5</a:t>
              </a:r>
              <a:endParaRPr lang="el-GR" sz="900" b="1" dirty="0"/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FEB98088-B7F5-41B1-B6E7-4BB130646120}"/>
                </a:ext>
              </a:extLst>
            </p:cNvPr>
            <p:cNvCxnSpPr>
              <a:cxnSpLocks/>
              <a:endCxn id="127" idx="7"/>
            </p:cNvCxnSpPr>
            <p:nvPr/>
          </p:nvCxnSpPr>
          <p:spPr>
            <a:xfrm flipH="1">
              <a:off x="7182464" y="1910126"/>
              <a:ext cx="1168252" cy="517760"/>
            </a:xfrm>
            <a:prstGeom prst="line">
              <a:avLst/>
            </a:prstGeom>
            <a:ln w="19050">
              <a:solidFill>
                <a:srgbClr val="059B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itle 1">
            <a:extLst>
              <a:ext uri="{FF2B5EF4-FFF2-40B4-BE49-F238E27FC236}">
                <a16:creationId xmlns:a16="http://schemas.microsoft.com/office/drawing/2014/main" xmlns="" id="{88BCAE50-85B5-4595-AB85-CA824F0ED4C5}"/>
              </a:ext>
            </a:extLst>
          </p:cNvPr>
          <p:cNvSpPr txBox="1">
            <a:spLocks/>
          </p:cNvSpPr>
          <p:nvPr/>
        </p:nvSpPr>
        <p:spPr>
          <a:xfrm>
            <a:off x="62379" y="14409"/>
            <a:ext cx="11636598" cy="44432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2400" b="1" dirty="0">
                <a:solidFill>
                  <a:srgbClr val="20376C"/>
                </a:solidFill>
                <a:latin typeface="PF Bague Sans Pro" panose="02000503000000020003"/>
                <a:ea typeface="+mn-ea"/>
                <a:cs typeface="Tahoma" panose="020B0604030504040204" pitchFamily="34" charset="0"/>
              </a:rPr>
              <a:t>New market dynamics (South to North, Eastern branch, TAP) require upgrade of the NGTS</a:t>
            </a:r>
          </a:p>
          <a:p>
            <a:pPr>
              <a:lnSpc>
                <a:spcPct val="100000"/>
              </a:lnSpc>
              <a:defRPr/>
            </a:pPr>
            <a:r>
              <a:rPr lang="en-US" sz="2400" b="1" dirty="0">
                <a:solidFill>
                  <a:srgbClr val="20376C"/>
                </a:solidFill>
                <a:latin typeface="PF Bague Sans Pro" panose="02000503000000020003"/>
                <a:ea typeface="+mn-ea"/>
                <a:cs typeface="Tahoma" panose="020B0604030504040204" pitchFamily="34" charset="0"/>
              </a:rPr>
              <a:t>Market participation is a key; UGS Kavala may be the pivot for the upgrade</a:t>
            </a:r>
          </a:p>
        </p:txBody>
      </p:sp>
    </p:spTree>
    <p:extLst>
      <p:ext uri="{BB962C8B-B14F-4D97-AF65-F5344CB8AC3E}">
        <p14:creationId xmlns:p14="http://schemas.microsoft.com/office/powerpoint/2010/main" xmlns="" val="201680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82463D17-7318-4E3A-941D-AA11617F8E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4" y="794"/>
          <a:ext cx="794" cy="794"/>
        </p:xfrm>
        <a:graphic>
          <a:graphicData uri="http://schemas.openxmlformats.org/presentationml/2006/ole">
            <p:oleObj spid="_x0000_s8194" name="think-cell Slide" r:id="rId4" imgW="360" imgH="360" progId="">
              <p:embed/>
            </p:oleObj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BE9D0C5-1EE5-49FC-ABBD-1AF07E1E16BC}"/>
              </a:ext>
            </a:extLst>
          </p:cNvPr>
          <p:cNvSpPr/>
          <p:nvPr/>
        </p:nvSpPr>
        <p:spPr>
          <a:xfrm>
            <a:off x="1724038" y="2551145"/>
            <a:ext cx="9529508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PF Bague Sans Pro" panose="02000503000000020003"/>
                <a:ea typeface="Tahoma"/>
                <a:cs typeface="Calibri" panose="020F0502020204030204" pitchFamily="34" charset="0"/>
                <a:sym typeface="Tahoma"/>
              </a:rPr>
              <a:t>m.thomadakis@desfa.gr</a:t>
            </a:r>
          </a:p>
          <a:p>
            <a:pPr algn="ctr">
              <a:spcAft>
                <a:spcPts val="600"/>
              </a:spcAft>
              <a:defRPr/>
            </a:pPr>
            <a:endParaRPr lang="en-US" sz="2800" b="1" dirty="0">
              <a:solidFill>
                <a:srgbClr val="FFFFFF"/>
              </a:solidFill>
              <a:latin typeface="PF Bague Sans Pro" panose="02000503000000020003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69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GOQYBWRB6WwrgVm9eJ6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rw4pOrQxCR9PPaCrf7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V.dUReSE2MMQ5BWMQ21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GOQYBWRB6WwrgVm9eJ6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rw4pOrQxCR9PPaCrf7c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V.dUReSE2MMQ5BWMQ21Q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3658</TotalTime>
  <Words>646</Words>
  <Application>Microsoft Office PowerPoint</Application>
  <PresentationFormat>Custom</PresentationFormat>
  <Paragraphs>221</Paragraphs>
  <Slides>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Custom Design</vt:lpstr>
      <vt:lpstr>1_Custom Design</vt:lpstr>
      <vt:lpstr>Diapositiva think-cell</vt:lpstr>
      <vt:lpstr>think-cell Slide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Polychronis Kampisopoulos</dc:creator>
  <cp:lastModifiedBy>Maria</cp:lastModifiedBy>
  <cp:revision>238</cp:revision>
  <dcterms:created xsi:type="dcterms:W3CDTF">2021-11-04T07:47:11Z</dcterms:created>
  <dcterms:modified xsi:type="dcterms:W3CDTF">2022-03-31T05:31:59Z</dcterms:modified>
</cp:coreProperties>
</file>